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6F3"/>
    <a:srgbClr val="FFFFFF"/>
    <a:srgbClr val="00FF00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C1136-C9AE-F9F3-351E-7D16C4685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98B83F-B370-CA17-95F5-1817410EC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7625A-9834-3C4A-EE27-D0C08F0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B19A73-B004-C075-D2E0-4EA3702C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EA7E94-D640-35FE-A5EE-0725A726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43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B9176-7755-50DF-C2FC-2C4B6FA4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001EE2-B0CD-182A-BC6F-61B071F7F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69212-46F8-6D4D-6EF8-EFC88F3E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46CEB0-CEB2-8C53-72DA-C99830F0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5FD532-6933-E8A0-E973-31B728C5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780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787CF6-C7A3-53D2-640A-761DC8AC2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3318BB-46FA-0573-92FA-71DA50F1D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D8366-9BF4-71EE-F5E0-80E40A22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7762C-F585-AD51-7900-379D37D5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049709-D8FF-6225-8B13-3D21DA08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579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F7F62-CFC0-7324-2259-68D52C03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42E6E-9E6E-66F1-6E18-B578DF2C9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CD8EEC-1D01-CB2C-2F1E-69154787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F980E3-B506-AC7A-8605-610414B7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8D320-6255-2834-CBC2-25111307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994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9FBB7-D036-97F6-A7D0-DC9E976B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E14EB3-0944-46E4-30A5-965D0E56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437C52-E74C-70BE-8DCE-EDC47296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5AA14-E2DC-5040-AFED-6687732F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E5672-3691-987C-F489-07069B7D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268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DC03C-01D8-4C04-9632-CC0C852C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C4FDBC-4576-C8FA-3A12-AB4946CAB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8BC86E-3E52-AFA2-0AE0-4F87C38FC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F37B11-602A-E2E6-8FEF-423EE244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104774-9132-DEA4-201F-94B163A2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B05244-C138-686C-E111-80F5248D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987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4486-A822-7C0C-E3E8-C49CCA2F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EC9B5-4109-2C16-47D2-C9A0D4A9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B179A1-42F6-E2E7-DD53-B2D71707F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F34E09-1C05-06EE-6014-238A9BDC8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1528D8-68AA-93BC-18A6-B4AAE18D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A7AFE1-F0F3-9AFB-00D8-B2CE0506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B50223-0CAF-D6B8-613B-99145E0B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D1D87E1-08E2-74A3-4FB3-90BD4583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561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FF1FE-F4C0-02BD-6D41-1D2A91FB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9C672D-2AE0-BEA2-86AD-9124DDC6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672B43-B402-1546-6200-21CA6612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CEA5ED-C89C-EB4F-EA79-AD692ECD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070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447105-8A87-AF84-AEAD-7AA5956C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232760-0C88-1399-258B-9E774998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40059A-5E5C-2942-445C-250B09F4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281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54C88-1FF6-624F-CBFB-AAC4B9B6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9C3A30-3B14-5CB7-FAD4-C82F411CD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B16B94-C2AA-ECC7-019F-12573F363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9A2CD5-7649-F220-8FC6-C19A1D36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0C03F5-BEFE-1D23-901F-D9241D17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E5CD91-C31F-13F1-49CC-7EE733AC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404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44AA0-7BEF-D42B-0A9B-0BE6F5C3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CD9316-F10E-FF79-2332-8DA392F51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652D0A-4D9C-6F3D-AB1B-9AB4100C3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6AF7EB-8764-45EB-E9AB-9779D5BB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A01BE3-9AF6-2310-35B3-F7761965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872D91-2BDA-D627-D331-8F955D7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052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C6E920-DF21-26B5-294F-55A87B2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00D808-BC2C-0DAD-AD6F-99E37A665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452112-7BDA-00F7-F8AB-F940C5563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1A9470-3671-03E0-0AD8-3E9806599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4A4798-FB60-2F0D-698A-D09296DBA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7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lígrafo situado en la parte superior de una línea de firma">
            <a:extLst>
              <a:ext uri="{FF2B5EF4-FFF2-40B4-BE49-F238E27FC236}">
                <a16:creationId xmlns:a16="http://schemas.microsoft.com/office/drawing/2014/main" id="{FD284E14-E7E8-FDCD-A8B3-9C83F74CC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E59F69-F7C6-F593-B9C8-12944515B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Llenado de </a:t>
            </a:r>
            <a:r>
              <a:rPr lang="en-US" dirty="0" err="1">
                <a:solidFill>
                  <a:srgbClr val="FFFFFF"/>
                </a:solidFill>
              </a:rPr>
              <a:t>Pólizas</a:t>
            </a:r>
            <a:r>
              <a:rPr lang="en-US" dirty="0">
                <a:solidFill>
                  <a:srgbClr val="FFFFFF"/>
                </a:solidFill>
              </a:rPr>
              <a:t> de Seguro de Vida y Seguro de </a:t>
            </a:r>
            <a:r>
              <a:rPr lang="en-US" dirty="0" err="1">
                <a:solidFill>
                  <a:srgbClr val="FFFFFF"/>
                </a:solidFill>
              </a:rPr>
              <a:t>Accidentes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1DC4DD-47C7-6291-853D-A00F9C1CD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UPIITA IPN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REQUISITO INDISPENSABLE PARA TU REINSCRIPCIÓN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s-MX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84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928D53-73BC-3381-02CD-F61B2F41F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382" y="1712456"/>
            <a:ext cx="7956696" cy="5063353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6FBACD7-55B6-C431-F6FB-08F16A5FF057}"/>
              </a:ext>
            </a:extLst>
          </p:cNvPr>
          <p:cNvSpPr/>
          <p:nvPr/>
        </p:nvSpPr>
        <p:spPr>
          <a:xfrm>
            <a:off x="-8313" y="123641"/>
            <a:ext cx="12192000" cy="139100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4E39CA-07EC-A937-C2CE-6D3DF30F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632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Seguro de </a:t>
            </a:r>
            <a:r>
              <a:rPr lang="en-US" dirty="0" err="1">
                <a:solidFill>
                  <a:srgbClr val="FFFFFF"/>
                </a:solidFill>
              </a:rPr>
              <a:t>accidentes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colectivo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840FD9D-8D13-BF59-9577-C40A319AF02A}"/>
              </a:ext>
            </a:extLst>
          </p:cNvPr>
          <p:cNvSpPr/>
          <p:nvPr/>
        </p:nvSpPr>
        <p:spPr>
          <a:xfrm>
            <a:off x="10026077" y="2825218"/>
            <a:ext cx="2015365" cy="826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Verificar</a:t>
            </a:r>
            <a:r>
              <a:rPr lang="en-US" sz="1200" b="1" dirty="0">
                <a:solidFill>
                  <a:schemeClr val="tx1"/>
                </a:solidFill>
              </a:rPr>
              <a:t> que </a:t>
            </a:r>
            <a:r>
              <a:rPr lang="en-US" sz="1200" b="1" dirty="0" err="1">
                <a:solidFill>
                  <a:schemeClr val="tx1"/>
                </a:solidFill>
              </a:rPr>
              <a:t>esta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sección</a:t>
            </a:r>
            <a:r>
              <a:rPr lang="en-US" sz="1200" b="1" dirty="0">
                <a:solidFill>
                  <a:schemeClr val="tx1"/>
                </a:solidFill>
              </a:rPr>
              <a:t> se </a:t>
            </a:r>
            <a:r>
              <a:rPr lang="en-US" sz="1200" b="1" dirty="0" err="1">
                <a:solidFill>
                  <a:schemeClr val="tx1"/>
                </a:solidFill>
              </a:rPr>
              <a:t>encuentre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vacía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s-MX" sz="1200" b="1" dirty="0">
              <a:solidFill>
                <a:schemeClr val="tx1"/>
              </a:solidFill>
            </a:endParaRP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16C92005-7435-0624-F9FE-1ADBCEDBAEC4}"/>
              </a:ext>
            </a:extLst>
          </p:cNvPr>
          <p:cNvCxnSpPr>
            <a:cxnSpLocks/>
            <a:stCxn id="12" idx="2"/>
          </p:cNvCxnSpPr>
          <p:nvPr/>
        </p:nvCxnSpPr>
        <p:spPr>
          <a:xfrm rot="5400000">
            <a:off x="10263501" y="3246017"/>
            <a:ext cx="364841" cy="117567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EC13029-2584-1A60-0156-1AF2B9F02B6C}"/>
              </a:ext>
            </a:extLst>
          </p:cNvPr>
          <p:cNvSpPr/>
          <p:nvPr/>
        </p:nvSpPr>
        <p:spPr>
          <a:xfrm>
            <a:off x="2155371" y="5955256"/>
            <a:ext cx="7702712" cy="621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</a:rPr>
              <a:t>No  llenar </a:t>
            </a:r>
            <a:r>
              <a:rPr lang="en-US" sz="2800" dirty="0" err="1">
                <a:solidFill>
                  <a:schemeClr val="tx1"/>
                </a:solidFill>
                <a:highlight>
                  <a:srgbClr val="FFFF00"/>
                </a:highlight>
              </a:rPr>
              <a:t>esta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800" dirty="0" err="1">
                <a:solidFill>
                  <a:schemeClr val="tx1"/>
                </a:solidFill>
                <a:highlight>
                  <a:srgbClr val="FFFF00"/>
                </a:highlight>
              </a:rPr>
              <a:t>sección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s-MX" sz="2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6EB418E-A8F4-8A8B-F6C8-F4A090326B28}"/>
              </a:ext>
            </a:extLst>
          </p:cNvPr>
          <p:cNvSpPr/>
          <p:nvPr/>
        </p:nvSpPr>
        <p:spPr>
          <a:xfrm>
            <a:off x="2155370" y="5559778"/>
            <a:ext cx="2119449" cy="218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No llenar </a:t>
            </a:r>
            <a:r>
              <a:rPr lang="en-US" sz="1050" dirty="0" err="1">
                <a:solidFill>
                  <a:schemeClr val="tx1"/>
                </a:solidFill>
                <a:highlight>
                  <a:srgbClr val="FFFF00"/>
                </a:highlight>
              </a:rPr>
              <a:t>esta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050" dirty="0" err="1">
                <a:solidFill>
                  <a:schemeClr val="tx1"/>
                </a:solidFill>
                <a:highlight>
                  <a:srgbClr val="FFFF00"/>
                </a:highlight>
              </a:rPr>
              <a:t>sección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s-MX" sz="12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0352735-13DD-E3E6-EC3D-8BAF49E66925}"/>
              </a:ext>
            </a:extLst>
          </p:cNvPr>
          <p:cNvSpPr/>
          <p:nvPr/>
        </p:nvSpPr>
        <p:spPr>
          <a:xfrm>
            <a:off x="7752734" y="5569108"/>
            <a:ext cx="1821180" cy="195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highlight>
                  <a:srgbClr val="FFFF00"/>
                </a:highlight>
              </a:rPr>
              <a:t>No llenar </a:t>
            </a:r>
            <a:r>
              <a:rPr lang="en-US" sz="900" dirty="0" err="1">
                <a:solidFill>
                  <a:schemeClr val="tx1"/>
                </a:solidFill>
                <a:highlight>
                  <a:srgbClr val="FFFF00"/>
                </a:highlight>
              </a:rPr>
              <a:t>esta</a:t>
            </a:r>
            <a:r>
              <a:rPr lang="en-US" sz="9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900" dirty="0" err="1">
                <a:solidFill>
                  <a:schemeClr val="tx1"/>
                </a:solidFill>
                <a:highlight>
                  <a:srgbClr val="FFFF00"/>
                </a:highlight>
              </a:rPr>
              <a:t>sección</a:t>
            </a:r>
            <a:r>
              <a:rPr lang="en-US" sz="9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s-MX" sz="9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976D1E-2111-1671-CCB6-04B58B29125F}"/>
              </a:ext>
            </a:extLst>
          </p:cNvPr>
          <p:cNvSpPr txBox="1"/>
          <p:nvPr/>
        </p:nvSpPr>
        <p:spPr>
          <a:xfrm>
            <a:off x="6596567" y="1060897"/>
            <a:ext cx="558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Nota: </a:t>
            </a:r>
            <a:r>
              <a:rPr lang="en-US" b="1" dirty="0" err="1">
                <a:solidFill>
                  <a:schemeClr val="accent2"/>
                </a:solidFill>
              </a:rPr>
              <a:t>Llenar</a:t>
            </a:r>
            <a:r>
              <a:rPr lang="en-US" b="1" dirty="0">
                <a:solidFill>
                  <a:schemeClr val="accent2"/>
                </a:solidFill>
              </a:rPr>
              <a:t> a </a:t>
            </a:r>
            <a:r>
              <a:rPr lang="en-US" b="1" dirty="0" err="1">
                <a:solidFill>
                  <a:schemeClr val="accent2"/>
                </a:solidFill>
              </a:rPr>
              <a:t>computadora</a:t>
            </a:r>
            <a:r>
              <a:rPr lang="en-US" b="1" dirty="0">
                <a:solidFill>
                  <a:schemeClr val="accent2"/>
                </a:solidFill>
              </a:rPr>
              <a:t> las </a:t>
            </a:r>
            <a:r>
              <a:rPr lang="en-US" b="1" dirty="0" err="1">
                <a:solidFill>
                  <a:schemeClr val="accent2"/>
                </a:solidFill>
              </a:rPr>
              <a:t>pólizas</a:t>
            </a:r>
            <a:endParaRPr lang="es-MX" b="1" dirty="0">
              <a:solidFill>
                <a:schemeClr val="accent2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796303-91CF-37EB-3347-5C19B1DA2DB8}"/>
              </a:ext>
            </a:extLst>
          </p:cNvPr>
          <p:cNvSpPr txBox="1"/>
          <p:nvPr/>
        </p:nvSpPr>
        <p:spPr>
          <a:xfrm>
            <a:off x="3841953" y="3420703"/>
            <a:ext cx="45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INSTITUTO POLITÉCNICO NACIONAL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128A925-ED02-410F-60F3-EB6634ED5A72}"/>
              </a:ext>
            </a:extLst>
          </p:cNvPr>
          <p:cNvSpPr txBox="1"/>
          <p:nvPr/>
        </p:nvSpPr>
        <p:spPr>
          <a:xfrm>
            <a:off x="4955353" y="5532015"/>
            <a:ext cx="1641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Estudiante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8F802FC-7CB3-5E7B-6499-2F87024318A3}"/>
              </a:ext>
            </a:extLst>
          </p:cNvPr>
          <p:cNvSpPr txBox="1"/>
          <p:nvPr/>
        </p:nvSpPr>
        <p:spPr>
          <a:xfrm>
            <a:off x="4313438" y="4349410"/>
            <a:ext cx="4310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Indica </a:t>
            </a:r>
            <a:r>
              <a:rPr lang="en-US" sz="1100" dirty="0" err="1"/>
              <a:t>tú</a:t>
            </a:r>
            <a:r>
              <a:rPr lang="en-US" sz="1100" dirty="0"/>
              <a:t> nombre empezando por apellidos </a:t>
            </a:r>
            <a:endParaRPr lang="es-MX" sz="11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AA78616-D9AD-E81F-1E39-49A69208785F}"/>
              </a:ext>
            </a:extLst>
          </p:cNvPr>
          <p:cNvSpPr txBox="1"/>
          <p:nvPr/>
        </p:nvSpPr>
        <p:spPr>
          <a:xfrm>
            <a:off x="8770776" y="4291841"/>
            <a:ext cx="27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F13D66C1-867C-B9EF-8635-C211BB7E7E76}"/>
              </a:ext>
            </a:extLst>
          </p:cNvPr>
          <p:cNvSpPr/>
          <p:nvPr/>
        </p:nvSpPr>
        <p:spPr>
          <a:xfrm>
            <a:off x="8130249" y="4320411"/>
            <a:ext cx="1821181" cy="279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666FE425-FB9A-5D20-9C92-AF2139146BC5}"/>
              </a:ext>
            </a:extLst>
          </p:cNvPr>
          <p:cNvSpPr/>
          <p:nvPr/>
        </p:nvSpPr>
        <p:spPr>
          <a:xfrm>
            <a:off x="10492189" y="4244132"/>
            <a:ext cx="1549254" cy="82621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Marca la casilla correspondiente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8E0D688-12B4-D157-ED20-BE4AB7E7304E}"/>
              </a:ext>
            </a:extLst>
          </p:cNvPr>
          <p:cNvCxnSpPr>
            <a:cxnSpLocks/>
            <a:stCxn id="37" idx="1"/>
            <a:endCxn id="34" idx="6"/>
          </p:cNvCxnSpPr>
          <p:nvPr/>
        </p:nvCxnSpPr>
        <p:spPr>
          <a:xfrm flipH="1" flipV="1">
            <a:off x="9951430" y="4460015"/>
            <a:ext cx="540759" cy="1972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7C2BD15-BA18-7209-6B73-7FF2742E14BF}"/>
              </a:ext>
            </a:extLst>
          </p:cNvPr>
          <p:cNvSpPr txBox="1"/>
          <p:nvPr/>
        </p:nvSpPr>
        <p:spPr>
          <a:xfrm>
            <a:off x="2149134" y="4540133"/>
            <a:ext cx="2615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 </a:t>
            </a:r>
            <a:r>
              <a:rPr lang="en-US" sz="1100" dirty="0" err="1"/>
              <a:t>formato</a:t>
            </a:r>
            <a:r>
              <a:rPr lang="en-US" sz="1100" dirty="0"/>
              <a:t> DD/MM/AAAA</a:t>
            </a:r>
            <a:endParaRPr lang="es-MX" sz="11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1D24C17-4AD4-7B8A-56D0-D6F69C922173}"/>
              </a:ext>
            </a:extLst>
          </p:cNvPr>
          <p:cNvSpPr txBox="1"/>
          <p:nvPr/>
        </p:nvSpPr>
        <p:spPr>
          <a:xfrm>
            <a:off x="4998785" y="4542651"/>
            <a:ext cx="2127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Correo</a:t>
            </a:r>
            <a:r>
              <a:rPr lang="en-US" sz="1100" dirty="0"/>
              <a:t> de un familiar</a:t>
            </a:r>
            <a:endParaRPr lang="es-MX" sz="11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46FC71C-B3AC-704A-002F-106866451BCD}"/>
              </a:ext>
            </a:extLst>
          </p:cNvPr>
          <p:cNvSpPr txBox="1"/>
          <p:nvPr/>
        </p:nvSpPr>
        <p:spPr>
          <a:xfrm>
            <a:off x="7323721" y="4544533"/>
            <a:ext cx="2127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Número</a:t>
            </a:r>
            <a:r>
              <a:rPr lang="en-US" sz="1100" dirty="0"/>
              <a:t> de un familiar</a:t>
            </a:r>
            <a:endParaRPr lang="es-MX" sz="11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6E12246-77BC-744A-6ADD-4496EDF4B707}"/>
              </a:ext>
            </a:extLst>
          </p:cNvPr>
          <p:cNvSpPr txBox="1"/>
          <p:nvPr/>
        </p:nvSpPr>
        <p:spPr>
          <a:xfrm>
            <a:off x="2149134" y="4851334"/>
            <a:ext cx="3819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Indicar</a:t>
            </a:r>
            <a:r>
              <a:rPr lang="en-US" sz="1100" dirty="0"/>
              <a:t> </a:t>
            </a:r>
            <a:r>
              <a:rPr lang="en-US" sz="1100" dirty="0" err="1"/>
              <a:t>dirección</a:t>
            </a:r>
            <a:r>
              <a:rPr lang="en-US" sz="1100" dirty="0"/>
              <a:t> </a:t>
            </a:r>
            <a:r>
              <a:rPr lang="en-US" sz="1100" dirty="0" err="1"/>
              <a:t>completa</a:t>
            </a:r>
            <a:r>
              <a:rPr lang="en-US" sz="1100" dirty="0"/>
              <a:t> sin </a:t>
            </a:r>
            <a:r>
              <a:rPr lang="en-US" sz="1100" dirty="0" err="1"/>
              <a:t>abreviaturas</a:t>
            </a:r>
            <a:endParaRPr lang="es-MX" sz="11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07073B4-D5F3-8C21-E76A-26402F00D261}"/>
              </a:ext>
            </a:extLst>
          </p:cNvPr>
          <p:cNvSpPr txBox="1"/>
          <p:nvPr/>
        </p:nvSpPr>
        <p:spPr>
          <a:xfrm>
            <a:off x="3242779" y="5180321"/>
            <a:ext cx="5706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Indicar</a:t>
            </a:r>
            <a:r>
              <a:rPr lang="en-US" sz="1100" dirty="0"/>
              <a:t>  </a:t>
            </a:r>
            <a:r>
              <a:rPr lang="en-US" sz="1100" dirty="0" err="1" smtClean="0"/>
              <a:t>delegación</a:t>
            </a:r>
            <a:r>
              <a:rPr lang="en-US" sz="1100" dirty="0" smtClean="0"/>
              <a:t>, ciudad </a:t>
            </a:r>
            <a:r>
              <a:rPr lang="en-US" sz="1100" dirty="0"/>
              <a:t>y </a:t>
            </a:r>
            <a:r>
              <a:rPr lang="en-US" sz="1100" dirty="0" err="1"/>
              <a:t>estado</a:t>
            </a:r>
            <a:r>
              <a:rPr lang="en-US" sz="1100" dirty="0"/>
              <a:t> </a:t>
            </a:r>
            <a:r>
              <a:rPr lang="en-US" sz="1100" dirty="0" err="1"/>
              <a:t>completo</a:t>
            </a:r>
            <a:r>
              <a:rPr lang="en-US" sz="1100" dirty="0"/>
              <a:t> sin </a:t>
            </a:r>
            <a:r>
              <a:rPr lang="en-US" sz="1100" dirty="0" err="1"/>
              <a:t>abreviaturas</a:t>
            </a:r>
            <a:endParaRPr lang="es-MX" sz="1100" dirty="0"/>
          </a:p>
        </p:txBody>
      </p:sp>
      <p:sp>
        <p:nvSpPr>
          <p:cNvPr id="47" name="Cerrar llave 46">
            <a:extLst>
              <a:ext uri="{FF2B5EF4-FFF2-40B4-BE49-F238E27FC236}">
                <a16:creationId xmlns:a16="http://schemas.microsoft.com/office/drawing/2014/main" id="{89ECBFF3-DB3F-AA99-F9ED-1BA5564EE72A}"/>
              </a:ext>
            </a:extLst>
          </p:cNvPr>
          <p:cNvSpPr/>
          <p:nvPr/>
        </p:nvSpPr>
        <p:spPr>
          <a:xfrm rot="10800000">
            <a:off x="1707228" y="4244132"/>
            <a:ext cx="448141" cy="1295946"/>
          </a:xfrm>
          <a:prstGeom prst="rightBrac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F5A1FB2-0E2C-4B73-30B8-949BC427A32E}"/>
              </a:ext>
            </a:extLst>
          </p:cNvPr>
          <p:cNvSpPr txBox="1"/>
          <p:nvPr/>
        </p:nvSpPr>
        <p:spPr>
          <a:xfrm>
            <a:off x="374332" y="4743612"/>
            <a:ext cx="165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</a:rPr>
              <a:t>Llenar correctamente está sección</a:t>
            </a:r>
          </a:p>
        </p:txBody>
      </p:sp>
    </p:spTree>
    <p:extLst>
      <p:ext uri="{BB962C8B-B14F-4D97-AF65-F5344CB8AC3E}">
        <p14:creationId xmlns:p14="http://schemas.microsoft.com/office/powerpoint/2010/main" val="5326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8968B8D-754C-D8A3-ECE9-64B3496D21AC}"/>
              </a:ext>
            </a:extLst>
          </p:cNvPr>
          <p:cNvSpPr/>
          <p:nvPr/>
        </p:nvSpPr>
        <p:spPr>
          <a:xfrm>
            <a:off x="0" y="238360"/>
            <a:ext cx="12192000" cy="139100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03C9BB-C8F2-7E34-3584-F4E6452B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89" y="14979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Seguro de </a:t>
            </a:r>
            <a:r>
              <a:rPr lang="en-US" dirty="0" err="1">
                <a:solidFill>
                  <a:srgbClr val="FFFFFF"/>
                </a:solidFill>
              </a:rPr>
              <a:t>accidentes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colectivo</a:t>
            </a:r>
            <a:endParaRPr lang="es-MX" dirty="0">
              <a:solidFill>
                <a:srgbClr val="FFFFFF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E4044D8-62BA-63F3-5D9D-B1A952814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680" y="1951453"/>
            <a:ext cx="9892252" cy="4366024"/>
          </a:xfrm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FDF79B2-2AA8-0253-18EC-5FAAA35B7338}"/>
              </a:ext>
            </a:extLst>
          </p:cNvPr>
          <p:cNvSpPr/>
          <p:nvPr/>
        </p:nvSpPr>
        <p:spPr>
          <a:xfrm>
            <a:off x="7462458" y="4134465"/>
            <a:ext cx="1401624" cy="135246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Colocar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únicamente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beneficiaros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mayores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de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edad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Formato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de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fecha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DD/MM/AAAA </a:t>
            </a:r>
            <a:endParaRPr lang="es-MX" sz="12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4B5ACE-22A0-D48E-FF09-3773A2A99954}"/>
              </a:ext>
            </a:extLst>
          </p:cNvPr>
          <p:cNvSpPr/>
          <p:nvPr/>
        </p:nvSpPr>
        <p:spPr>
          <a:xfrm>
            <a:off x="8918022" y="4111917"/>
            <a:ext cx="1050430" cy="135246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  <a:highlight>
                  <a:srgbClr val="FFFF00"/>
                </a:highlight>
              </a:rPr>
              <a:t>Únicamente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 con </a:t>
            </a:r>
            <a:r>
              <a:rPr lang="en-US" sz="1050" dirty="0" err="1">
                <a:solidFill>
                  <a:schemeClr val="tx1"/>
                </a:solidFill>
                <a:highlight>
                  <a:srgbClr val="FFFF00"/>
                </a:highlight>
              </a:rPr>
              <a:t>relación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  directa </a:t>
            </a:r>
            <a:endParaRPr lang="es-MX" sz="105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CDE9BE-3770-B3BB-B74F-426AB5BA6D68}"/>
              </a:ext>
            </a:extLst>
          </p:cNvPr>
          <p:cNvSpPr/>
          <p:nvPr/>
        </p:nvSpPr>
        <p:spPr>
          <a:xfrm>
            <a:off x="6312885" y="4134465"/>
            <a:ext cx="932688" cy="135246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  <a:highlight>
                  <a:srgbClr val="FFFF00"/>
                </a:highlight>
              </a:rPr>
              <a:t>Colocar</a:t>
            </a:r>
            <a:r>
              <a:rPr lang="en-US" sz="1100" dirty="0">
                <a:highlight>
                  <a:srgbClr val="FFFF00"/>
                </a:highlight>
              </a:rPr>
              <a:t> </a:t>
            </a:r>
            <a:r>
              <a:rPr lang="en-US" sz="900" dirty="0" err="1">
                <a:solidFill>
                  <a:schemeClr val="tx1"/>
                </a:solidFill>
                <a:highlight>
                  <a:srgbClr val="FFFF00"/>
                </a:highlight>
              </a:rPr>
              <a:t>únicamente</a:t>
            </a:r>
            <a:r>
              <a:rPr lang="en-US" sz="9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900" dirty="0" err="1">
                <a:solidFill>
                  <a:schemeClr val="tx1"/>
                </a:solidFill>
                <a:highlight>
                  <a:srgbClr val="FFFF00"/>
                </a:highlight>
              </a:rPr>
              <a:t>porcentajes</a:t>
            </a:r>
            <a:r>
              <a:rPr lang="en-US" sz="9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900" dirty="0" err="1">
                <a:solidFill>
                  <a:schemeClr val="tx1"/>
                </a:solidFill>
                <a:highlight>
                  <a:srgbClr val="FFFF00"/>
                </a:highlight>
              </a:rPr>
              <a:t>enteros</a:t>
            </a:r>
            <a:r>
              <a:rPr lang="en-US" sz="900" dirty="0">
                <a:solidFill>
                  <a:schemeClr val="tx1"/>
                </a:solidFill>
                <a:highlight>
                  <a:srgbClr val="FFFF00"/>
                </a:highlight>
              </a:rPr>
              <a:t> sin </a:t>
            </a:r>
            <a:r>
              <a:rPr lang="en-US" sz="900" dirty="0" err="1">
                <a:solidFill>
                  <a:schemeClr val="tx1"/>
                </a:solidFill>
                <a:highlight>
                  <a:srgbClr val="FFFF00"/>
                </a:highlight>
              </a:rPr>
              <a:t>decimales</a:t>
            </a:r>
            <a:r>
              <a:rPr lang="en-US" sz="900" dirty="0">
                <a:solidFill>
                  <a:schemeClr val="tx1"/>
                </a:solidFill>
                <a:highlight>
                  <a:srgbClr val="FFFF00"/>
                </a:highlight>
              </a:rPr>
              <a:t> y con </a:t>
            </a:r>
            <a:r>
              <a:rPr lang="en-US" sz="900" dirty="0" err="1">
                <a:solidFill>
                  <a:schemeClr val="tx1"/>
                </a:solidFill>
                <a:highlight>
                  <a:srgbClr val="FFFF00"/>
                </a:highlight>
              </a:rPr>
              <a:t>signo</a:t>
            </a:r>
            <a:r>
              <a:rPr lang="en-US" sz="900" dirty="0">
                <a:solidFill>
                  <a:schemeClr val="tx1"/>
                </a:solidFill>
                <a:highlight>
                  <a:srgbClr val="FFFF00"/>
                </a:highlight>
              </a:rPr>
              <a:t> de </a:t>
            </a:r>
            <a:r>
              <a:rPr lang="en-US" sz="900" dirty="0" err="1">
                <a:solidFill>
                  <a:schemeClr val="tx1"/>
                </a:solidFill>
                <a:highlight>
                  <a:srgbClr val="FFFF00"/>
                </a:highlight>
              </a:rPr>
              <a:t>porcentaje</a:t>
            </a:r>
            <a:endParaRPr lang="es-MX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B96FD6A-A174-2320-C137-26083F9ED4A0}"/>
              </a:ext>
            </a:extLst>
          </p:cNvPr>
          <p:cNvSpPr/>
          <p:nvPr/>
        </p:nvSpPr>
        <p:spPr>
          <a:xfrm>
            <a:off x="3839003" y="4134465"/>
            <a:ext cx="2256997" cy="135246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</a:rPr>
              <a:t>Indicar domicilio completo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</a:rPr>
              <a:t>Calle, No., Col, Estado y CP</a:t>
            </a:r>
            <a:endParaRPr lang="es-MX" sz="1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5A7F1EC-C2A5-8F21-6004-00575981D500}"/>
              </a:ext>
            </a:extLst>
          </p:cNvPr>
          <p:cNvSpPr/>
          <p:nvPr/>
        </p:nvSpPr>
        <p:spPr>
          <a:xfrm>
            <a:off x="1536941" y="4134465"/>
            <a:ext cx="1988948" cy="135246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</a:rPr>
              <a:t>Indicar nombre completo empezando </a:t>
            </a:r>
            <a:r>
              <a:rPr lang="en-US" sz="1600" dirty="0" err="1">
                <a:solidFill>
                  <a:schemeClr val="tx1"/>
                </a:solidFill>
                <a:highlight>
                  <a:srgbClr val="FFFF00"/>
                </a:highlight>
              </a:rPr>
              <a:t>por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600" dirty="0" err="1">
                <a:solidFill>
                  <a:schemeClr val="tx1"/>
                </a:solidFill>
                <a:highlight>
                  <a:srgbClr val="FFFF00"/>
                </a:highlight>
              </a:rPr>
              <a:t>Apellidos</a:t>
            </a:r>
            <a:endParaRPr lang="es-MX" sz="1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F5E4EF-7506-30C4-5C1F-AF8FBC5E2F02}"/>
              </a:ext>
            </a:extLst>
          </p:cNvPr>
          <p:cNvSpPr/>
          <p:nvPr/>
        </p:nvSpPr>
        <p:spPr>
          <a:xfrm>
            <a:off x="1263427" y="5617029"/>
            <a:ext cx="9892252" cy="3995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No  llenar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esta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sección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s-MX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5835DA9-15EA-2C31-0360-915340CD73CF}"/>
              </a:ext>
            </a:extLst>
          </p:cNvPr>
          <p:cNvSpPr/>
          <p:nvPr/>
        </p:nvSpPr>
        <p:spPr>
          <a:xfrm>
            <a:off x="10942320" y="4040155"/>
            <a:ext cx="213358" cy="15072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958DD09-81F6-5E93-FF9E-E1023E208525}"/>
              </a:ext>
            </a:extLst>
          </p:cNvPr>
          <p:cNvSpPr/>
          <p:nvPr/>
        </p:nvSpPr>
        <p:spPr>
          <a:xfrm>
            <a:off x="10822424" y="2618509"/>
            <a:ext cx="1197779" cy="12150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Marcar</a:t>
            </a:r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IRREVOCABLE solo </a:t>
            </a:r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en</a:t>
            </a:r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 la </a:t>
            </a:r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casilla</a:t>
            </a:r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 del </a:t>
            </a:r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beneficiario</a:t>
            </a:r>
            <a:endParaRPr lang="es-MX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CAAE9654-F3B1-3EC9-CFB0-3A48F41C6117}"/>
              </a:ext>
            </a:extLst>
          </p:cNvPr>
          <p:cNvCxnSpPr>
            <a:cxnSpLocks/>
          </p:cNvCxnSpPr>
          <p:nvPr/>
        </p:nvCxnSpPr>
        <p:spPr>
          <a:xfrm rot="5400000">
            <a:off x="10920509" y="4129476"/>
            <a:ext cx="876615" cy="32830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6C947B9-F749-2956-3281-A6AD8AE59C9B}"/>
              </a:ext>
            </a:extLst>
          </p:cNvPr>
          <p:cNvSpPr txBox="1"/>
          <p:nvPr/>
        </p:nvSpPr>
        <p:spPr>
          <a:xfrm>
            <a:off x="6312885" y="1184802"/>
            <a:ext cx="558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Nota: </a:t>
            </a:r>
            <a:r>
              <a:rPr lang="en-US" b="1" dirty="0" err="1">
                <a:solidFill>
                  <a:schemeClr val="accent2"/>
                </a:solidFill>
              </a:rPr>
              <a:t>Llenar</a:t>
            </a:r>
            <a:r>
              <a:rPr lang="en-US" b="1" dirty="0">
                <a:solidFill>
                  <a:schemeClr val="accent2"/>
                </a:solidFill>
              </a:rPr>
              <a:t> a </a:t>
            </a:r>
            <a:r>
              <a:rPr lang="en-US" b="1" dirty="0" err="1">
                <a:solidFill>
                  <a:schemeClr val="accent2"/>
                </a:solidFill>
              </a:rPr>
              <a:t>computadora</a:t>
            </a:r>
            <a:r>
              <a:rPr lang="en-US" b="1" dirty="0">
                <a:solidFill>
                  <a:schemeClr val="accent2"/>
                </a:solidFill>
              </a:rPr>
              <a:t> las </a:t>
            </a:r>
            <a:r>
              <a:rPr lang="en-US" b="1" dirty="0" err="1">
                <a:solidFill>
                  <a:schemeClr val="accent2"/>
                </a:solidFill>
              </a:rPr>
              <a:t>pólizas</a:t>
            </a:r>
            <a:endParaRPr lang="es-MX" b="1" dirty="0">
              <a:solidFill>
                <a:schemeClr val="accent2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B8605F3-3C91-7CB9-0AEF-31623EACB8B2}"/>
              </a:ext>
            </a:extLst>
          </p:cNvPr>
          <p:cNvSpPr txBox="1"/>
          <p:nvPr/>
        </p:nvSpPr>
        <p:spPr>
          <a:xfrm>
            <a:off x="10895784" y="4271758"/>
            <a:ext cx="186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x</a:t>
            </a: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BF6D703-2D0C-1E9F-D9F7-C367BB8D15BD}"/>
              </a:ext>
            </a:extLst>
          </p:cNvPr>
          <p:cNvSpPr txBox="1"/>
          <p:nvPr/>
        </p:nvSpPr>
        <p:spPr>
          <a:xfrm>
            <a:off x="10888380" y="4798404"/>
            <a:ext cx="186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x</a:t>
            </a:r>
            <a:endParaRPr lang="es-MX" dirty="0"/>
          </a:p>
        </p:txBody>
      </p:sp>
      <p:sp>
        <p:nvSpPr>
          <p:cNvPr id="21" name="Cerrar llave 20">
            <a:extLst>
              <a:ext uri="{FF2B5EF4-FFF2-40B4-BE49-F238E27FC236}">
                <a16:creationId xmlns:a16="http://schemas.microsoft.com/office/drawing/2014/main" id="{AC21E04A-57DA-F0FF-5460-16DB15A6FD12}"/>
              </a:ext>
            </a:extLst>
          </p:cNvPr>
          <p:cNvSpPr/>
          <p:nvPr/>
        </p:nvSpPr>
        <p:spPr>
          <a:xfrm rot="10800000">
            <a:off x="808723" y="2108718"/>
            <a:ext cx="448141" cy="3438640"/>
          </a:xfrm>
          <a:prstGeom prst="rightBrac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475FC10-77E3-DFE8-34F2-2046570692BC}"/>
              </a:ext>
            </a:extLst>
          </p:cNvPr>
          <p:cNvSpPr txBox="1"/>
          <p:nvPr/>
        </p:nvSpPr>
        <p:spPr>
          <a:xfrm rot="16200000">
            <a:off x="-721278" y="3924084"/>
            <a:ext cx="266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</a:rPr>
              <a:t>Llenar correctamente está sección</a:t>
            </a:r>
          </a:p>
        </p:txBody>
      </p:sp>
    </p:spTree>
    <p:extLst>
      <p:ext uri="{BB962C8B-B14F-4D97-AF65-F5344CB8AC3E}">
        <p14:creationId xmlns:p14="http://schemas.microsoft.com/office/powerpoint/2010/main" val="22635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3E9B801-7406-E4E3-B55E-F056B67A934E}"/>
              </a:ext>
            </a:extLst>
          </p:cNvPr>
          <p:cNvSpPr/>
          <p:nvPr/>
        </p:nvSpPr>
        <p:spPr>
          <a:xfrm>
            <a:off x="0" y="130950"/>
            <a:ext cx="12192000" cy="139100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1FB2B1-D2D9-DFAC-C6D8-8AFC1C1C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61" y="-659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Seguro de </a:t>
            </a:r>
            <a:r>
              <a:rPr lang="en-US" dirty="0" err="1">
                <a:solidFill>
                  <a:srgbClr val="FFFFFF"/>
                </a:solidFill>
              </a:rPr>
              <a:t>accidentes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colectivo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s-MX" dirty="0">
              <a:solidFill>
                <a:srgbClr val="FFFFFF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AE41D2F-A419-4768-09AE-E30E5268F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576" y="1741230"/>
            <a:ext cx="7214847" cy="4351338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5F3DE81-F4E0-8ECF-6555-72DBF0E02AFE}"/>
              </a:ext>
            </a:extLst>
          </p:cNvPr>
          <p:cNvSpPr/>
          <p:nvPr/>
        </p:nvSpPr>
        <p:spPr>
          <a:xfrm>
            <a:off x="8495833" y="3429001"/>
            <a:ext cx="1207590" cy="657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No </a:t>
            </a:r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marcar</a:t>
            </a:r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casillas</a:t>
            </a:r>
            <a:endParaRPr lang="es-MX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EF61F6-D76E-4CC8-886E-B50EA5FEB769}"/>
              </a:ext>
            </a:extLst>
          </p:cNvPr>
          <p:cNvSpPr/>
          <p:nvPr/>
        </p:nvSpPr>
        <p:spPr>
          <a:xfrm>
            <a:off x="2236124" y="4711959"/>
            <a:ext cx="2429183" cy="793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Colocar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lugar</a:t>
            </a:r>
            <a:r>
              <a:rPr lang="en-US" sz="1400" dirty="0" err="1" smtClean="0">
                <a:solidFill>
                  <a:schemeClr val="tx1"/>
                </a:solidFill>
              </a:rPr>
              <a:t>,y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fecha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como</a:t>
            </a:r>
            <a:r>
              <a:rPr lang="en-US" sz="1400" dirty="0" smtClean="0">
                <a:solidFill>
                  <a:schemeClr val="tx1"/>
                </a:solidFill>
              </a:rPr>
              <a:t> se </a:t>
            </a:r>
            <a:r>
              <a:rPr lang="en-US" sz="1400" dirty="0" err="1" smtClean="0">
                <a:solidFill>
                  <a:schemeClr val="tx1"/>
                </a:solidFill>
              </a:rPr>
              <a:t>muestra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CDMX, DD/MM/AAAA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632AF7-8AB3-AEC1-9847-2A0BA44C6F1E}"/>
              </a:ext>
            </a:extLst>
          </p:cNvPr>
          <p:cNvSpPr/>
          <p:nvPr/>
        </p:nvSpPr>
        <p:spPr>
          <a:xfrm>
            <a:off x="7526691" y="4777273"/>
            <a:ext cx="1859905" cy="727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Firmar</a:t>
            </a:r>
            <a:r>
              <a:rPr lang="en-US" b="1" dirty="0">
                <a:solidFill>
                  <a:srgbClr val="0070C0"/>
                </a:solidFill>
              </a:rPr>
              <a:t> con </a:t>
            </a:r>
            <a:r>
              <a:rPr lang="en-US" b="1" dirty="0" err="1">
                <a:solidFill>
                  <a:srgbClr val="0070C0"/>
                </a:solidFill>
              </a:rPr>
              <a:t>tinta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azul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D527928-51AF-DE84-9943-C11AF97A48E0}"/>
              </a:ext>
            </a:extLst>
          </p:cNvPr>
          <p:cNvSpPr/>
          <p:nvPr/>
        </p:nvSpPr>
        <p:spPr>
          <a:xfrm>
            <a:off x="4792513" y="4777273"/>
            <a:ext cx="2606972" cy="727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Indicar </a:t>
            </a:r>
            <a:r>
              <a:rPr lang="en-US" sz="1400" dirty="0" err="1">
                <a:solidFill>
                  <a:schemeClr val="tx1"/>
                </a:solidFill>
              </a:rPr>
              <a:t>nombre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completo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empezando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Apellidos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F239FC-0451-5AC6-DF8C-8FE8F9763461}"/>
              </a:ext>
            </a:extLst>
          </p:cNvPr>
          <p:cNvSpPr txBox="1"/>
          <p:nvPr/>
        </p:nvSpPr>
        <p:spPr>
          <a:xfrm>
            <a:off x="6478385" y="1021461"/>
            <a:ext cx="558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Nota: </a:t>
            </a:r>
            <a:r>
              <a:rPr lang="en-US" b="1" dirty="0" err="1">
                <a:solidFill>
                  <a:schemeClr val="accent2"/>
                </a:solidFill>
              </a:rPr>
              <a:t>Llenar</a:t>
            </a:r>
            <a:r>
              <a:rPr lang="en-US" b="1" dirty="0">
                <a:solidFill>
                  <a:schemeClr val="accent2"/>
                </a:solidFill>
              </a:rPr>
              <a:t> a </a:t>
            </a:r>
            <a:r>
              <a:rPr lang="en-US" b="1" dirty="0" err="1">
                <a:solidFill>
                  <a:schemeClr val="accent2"/>
                </a:solidFill>
              </a:rPr>
              <a:t>computadora</a:t>
            </a:r>
            <a:r>
              <a:rPr lang="en-US" b="1" dirty="0">
                <a:solidFill>
                  <a:schemeClr val="accent2"/>
                </a:solidFill>
              </a:rPr>
              <a:t> las </a:t>
            </a:r>
            <a:r>
              <a:rPr lang="en-US" b="1" dirty="0" err="1">
                <a:solidFill>
                  <a:schemeClr val="accent2"/>
                </a:solidFill>
              </a:rPr>
              <a:t>pólizas</a:t>
            </a:r>
            <a:endParaRPr lang="es-MX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DB551EF-8360-6523-4165-C204D29C1507}"/>
              </a:ext>
            </a:extLst>
          </p:cNvPr>
          <p:cNvSpPr/>
          <p:nvPr/>
        </p:nvSpPr>
        <p:spPr>
          <a:xfrm>
            <a:off x="0" y="130950"/>
            <a:ext cx="12192000" cy="139100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E67582-984D-277A-031F-48BA8451C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349" y="1718837"/>
            <a:ext cx="7603470" cy="4894542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E415046-5152-311A-5026-BB47C764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51" y="16367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Ejemplo</a:t>
            </a:r>
            <a:r>
              <a:rPr lang="en-US" dirty="0">
                <a:solidFill>
                  <a:srgbClr val="FFFFFF"/>
                </a:solidFill>
              </a:rPr>
              <a:t> Seguro de </a:t>
            </a:r>
            <a:r>
              <a:rPr lang="en-US" dirty="0" err="1">
                <a:solidFill>
                  <a:srgbClr val="FFFFFF"/>
                </a:solidFill>
              </a:rPr>
              <a:t>accidentes</a:t>
            </a:r>
            <a:r>
              <a:rPr lang="en-US" dirty="0">
                <a:solidFill>
                  <a:srgbClr val="FFFFFF"/>
                </a:solidFill>
              </a:rPr>
              <a:t> colectivo 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2C6345-B9CF-5085-F720-50CE45D0364C}"/>
              </a:ext>
            </a:extLst>
          </p:cNvPr>
          <p:cNvSpPr txBox="1"/>
          <p:nvPr/>
        </p:nvSpPr>
        <p:spPr>
          <a:xfrm>
            <a:off x="5055632" y="4461677"/>
            <a:ext cx="1783707" cy="2154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pedroparker@gmail.com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8F662E5-F920-05C9-EE80-DC4B0DDD6B34}"/>
              </a:ext>
            </a:extLst>
          </p:cNvPr>
          <p:cNvSpPr txBox="1"/>
          <p:nvPr/>
        </p:nvSpPr>
        <p:spPr>
          <a:xfrm>
            <a:off x="5206966" y="5093209"/>
            <a:ext cx="1502237" cy="2000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Ciudad de México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EC801C-18D3-E009-EF57-16BE47EBD9CE}"/>
              </a:ext>
            </a:extLst>
          </p:cNvPr>
          <p:cNvSpPr txBox="1"/>
          <p:nvPr/>
        </p:nvSpPr>
        <p:spPr>
          <a:xfrm>
            <a:off x="7775995" y="5093208"/>
            <a:ext cx="1502237" cy="2000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Ciudad de México</a:t>
            </a:r>
          </a:p>
        </p:txBody>
      </p:sp>
    </p:spTree>
    <p:extLst>
      <p:ext uri="{BB962C8B-B14F-4D97-AF65-F5344CB8AC3E}">
        <p14:creationId xmlns:p14="http://schemas.microsoft.com/office/powerpoint/2010/main" val="17632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E547E87-E932-4730-F61B-3C3C3B9F2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720" y="1868744"/>
            <a:ext cx="10750446" cy="4448080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50AFE9E-54A8-9E95-197F-6958F5ED155B}"/>
              </a:ext>
            </a:extLst>
          </p:cNvPr>
          <p:cNvSpPr/>
          <p:nvPr/>
        </p:nvSpPr>
        <p:spPr>
          <a:xfrm>
            <a:off x="0" y="196882"/>
            <a:ext cx="12192000" cy="139100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676837-9C52-2CDA-11FF-3CC614CCAE04}"/>
              </a:ext>
            </a:extLst>
          </p:cNvPr>
          <p:cNvSpPr txBox="1">
            <a:spLocks/>
          </p:cNvSpPr>
          <p:nvPr/>
        </p:nvSpPr>
        <p:spPr>
          <a:xfrm>
            <a:off x="539620" y="2296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FFFF"/>
                </a:solidFill>
              </a:rPr>
              <a:t>Ejemplo</a:t>
            </a:r>
            <a:r>
              <a:rPr lang="en-US" dirty="0">
                <a:solidFill>
                  <a:srgbClr val="FFFFFF"/>
                </a:solidFill>
              </a:rPr>
              <a:t> Seguro de </a:t>
            </a:r>
            <a:r>
              <a:rPr lang="en-US" dirty="0" err="1">
                <a:solidFill>
                  <a:srgbClr val="FFFFFF"/>
                </a:solidFill>
              </a:rPr>
              <a:t>accidentes</a:t>
            </a:r>
            <a:r>
              <a:rPr lang="en-US" dirty="0">
                <a:solidFill>
                  <a:srgbClr val="FFFFFF"/>
                </a:solidFill>
              </a:rPr>
              <a:t> colectivo </a:t>
            </a:r>
            <a:endParaRPr lang="es-MX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90832-5738-F249-84CC-10D16A05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7883"/>
            <a:ext cx="10627360" cy="1450757"/>
          </a:xfrm>
        </p:spPr>
        <p:txBody>
          <a:bodyPr/>
          <a:lstStyle/>
          <a:p>
            <a:r>
              <a:rPr lang="en-US" dirty="0"/>
              <a:t>Ejemplo seguro de </a:t>
            </a:r>
            <a:r>
              <a:rPr lang="en-US" dirty="0" err="1"/>
              <a:t>accidentes</a:t>
            </a:r>
            <a:r>
              <a:rPr lang="en-US" dirty="0"/>
              <a:t> </a:t>
            </a:r>
            <a:r>
              <a:rPr lang="en-US" dirty="0" err="1"/>
              <a:t>colectivo</a:t>
            </a:r>
            <a:r>
              <a:rPr lang="en-US" dirty="0"/>
              <a:t> </a:t>
            </a: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FF997E6-2F45-E94A-A4BA-2DB7F4B3D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135" y="2364657"/>
            <a:ext cx="10843727" cy="3112656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C738565-FFEC-9F28-65EA-E7D579A92966}"/>
              </a:ext>
            </a:extLst>
          </p:cNvPr>
          <p:cNvSpPr/>
          <p:nvPr/>
        </p:nvSpPr>
        <p:spPr>
          <a:xfrm>
            <a:off x="0" y="367883"/>
            <a:ext cx="12192000" cy="139100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F093B39-F893-8727-4F92-DC4B5AA61C18}"/>
              </a:ext>
            </a:extLst>
          </p:cNvPr>
          <p:cNvSpPr txBox="1">
            <a:spLocks/>
          </p:cNvSpPr>
          <p:nvPr/>
        </p:nvSpPr>
        <p:spPr>
          <a:xfrm>
            <a:off x="650240" y="433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FFFF"/>
                </a:solidFill>
              </a:rPr>
              <a:t>Ejemplo</a:t>
            </a:r>
            <a:r>
              <a:rPr lang="en-US" dirty="0">
                <a:solidFill>
                  <a:srgbClr val="FFFFFF"/>
                </a:solidFill>
              </a:rPr>
              <a:t> Seguro de </a:t>
            </a:r>
            <a:r>
              <a:rPr lang="en-US" dirty="0" err="1">
                <a:solidFill>
                  <a:srgbClr val="FFFFFF"/>
                </a:solidFill>
              </a:rPr>
              <a:t>accidentes</a:t>
            </a:r>
            <a:r>
              <a:rPr lang="en-US" dirty="0">
                <a:solidFill>
                  <a:srgbClr val="FFFFFF"/>
                </a:solidFill>
              </a:rPr>
              <a:t> colectivo </a:t>
            </a:r>
            <a:endParaRPr lang="es-MX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50256-D367-650B-F877-7C8341D5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Firma de </a:t>
            </a:r>
            <a:r>
              <a:rPr lang="en-US" dirty="0" err="1"/>
              <a:t>pólizas</a:t>
            </a:r>
            <a:r>
              <a:rPr lang="en-US" dirty="0"/>
              <a:t>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9B9F68-820A-83DA-D58D-F17733813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Una vez que hayas llenado </a:t>
            </a:r>
            <a:r>
              <a:rPr lang="en-US" b="1" dirty="0" err="1"/>
              <a:t>correctamente</a:t>
            </a:r>
            <a:r>
              <a:rPr lang="en-US" b="1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pólizas</a:t>
            </a:r>
            <a:r>
              <a:rPr lang="en-US" dirty="0"/>
              <a:t>, </a:t>
            </a:r>
            <a:r>
              <a:rPr lang="en-US" dirty="0" err="1"/>
              <a:t>imprime</a:t>
            </a:r>
            <a:r>
              <a:rPr lang="en-US" dirty="0"/>
              <a:t> </a:t>
            </a:r>
            <a:r>
              <a:rPr lang="en-US" sz="2800" b="1" dirty="0"/>
              <a:t>dos </a:t>
            </a:r>
            <a:r>
              <a:rPr lang="en-US" dirty="0" err="1"/>
              <a:t>juegos</a:t>
            </a:r>
            <a:r>
              <a:rPr lang="en-US" dirty="0"/>
              <a:t> de </a:t>
            </a:r>
            <a:r>
              <a:rPr lang="en-US" sz="2800" b="1" dirty="0" err="1"/>
              <a:t>cada</a:t>
            </a:r>
            <a:r>
              <a:rPr lang="en-US" sz="2800" b="1" dirty="0"/>
              <a:t>  </a:t>
            </a:r>
            <a:r>
              <a:rPr lang="en-US" sz="2800" b="1" dirty="0" err="1"/>
              <a:t>una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sola </a:t>
            </a:r>
            <a:r>
              <a:rPr lang="en-US" sz="2400" b="1" dirty="0" err="1"/>
              <a:t>cara</a:t>
            </a:r>
            <a:r>
              <a:rPr lang="en-US" dirty="0"/>
              <a:t>.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NO IMPRIMIR A DOBLE CARA </a:t>
            </a:r>
          </a:p>
          <a:p>
            <a:endParaRPr lang="en-US" dirty="0"/>
          </a:p>
          <a:p>
            <a:r>
              <a:rPr lang="en-US" dirty="0"/>
              <a:t>Una vez que hayas </a:t>
            </a:r>
            <a:r>
              <a:rPr lang="en-US" dirty="0" err="1"/>
              <a:t>impreso</a:t>
            </a:r>
            <a:r>
              <a:rPr lang="en-US" dirty="0"/>
              <a:t> 2 </a:t>
            </a:r>
            <a:r>
              <a:rPr lang="en-US" dirty="0" err="1"/>
              <a:t>juegos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póliza</a:t>
            </a:r>
            <a:r>
              <a:rPr lang="en-US" dirty="0"/>
              <a:t>, </a:t>
            </a:r>
            <a:r>
              <a:rPr lang="en-US" sz="2800" b="1" dirty="0">
                <a:solidFill>
                  <a:srgbClr val="0070C0"/>
                </a:solidFill>
              </a:rPr>
              <a:t>firma</a:t>
            </a:r>
            <a:r>
              <a:rPr lang="en-US" dirty="0"/>
              <a:t> </a:t>
            </a:r>
            <a:r>
              <a:rPr lang="en-US" dirty="0" err="1"/>
              <a:t>correctamente</a:t>
            </a:r>
            <a:r>
              <a:rPr lang="en-US" dirty="0"/>
              <a:t> con </a:t>
            </a:r>
            <a:r>
              <a:rPr lang="en-US" sz="2800" b="1" dirty="0" err="1">
                <a:solidFill>
                  <a:srgbClr val="0070C0"/>
                </a:solidFill>
              </a:rPr>
              <a:t>tinta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azul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cada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dirty="0" err="1"/>
              <a:t>juego</a:t>
            </a:r>
            <a:r>
              <a:rPr lang="en-US" dirty="0"/>
              <a:t> de </a:t>
            </a:r>
            <a:r>
              <a:rPr lang="en-US" dirty="0" err="1"/>
              <a:t>pólizas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se indica</a:t>
            </a:r>
          </a:p>
          <a:p>
            <a:endParaRPr lang="es-MX" dirty="0"/>
          </a:p>
        </p:txBody>
      </p:sp>
      <p:pic>
        <p:nvPicPr>
          <p:cNvPr id="14" name="Picture 4" descr="Juego de mesa colorido">
            <a:extLst>
              <a:ext uri="{FF2B5EF4-FFF2-40B4-BE49-F238E27FC236}">
                <a16:creationId xmlns:a16="http://schemas.microsoft.com/office/drawing/2014/main" id="{6667E9BE-5AD8-30E1-87E9-906B397FB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0" r="27409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9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187D9-2526-9544-F711-D41CE7C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Recuerda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>
                <a:solidFill>
                  <a:srgbClr val="FFC000"/>
                </a:solidFill>
              </a:rPr>
              <a:t>llenar </a:t>
            </a:r>
            <a:r>
              <a:rPr lang="en-US" sz="3200" dirty="0" err="1">
                <a:solidFill>
                  <a:srgbClr val="FFC000"/>
                </a:solidFill>
              </a:rPr>
              <a:t>correctamente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tus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pólizas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así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entregarlas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Servicios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Estudiantiles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tiempo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forma. 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sz="3200" dirty="0">
                <a:solidFill>
                  <a:srgbClr val="FFC000"/>
                </a:solidFill>
              </a:rPr>
              <a:t>Consérvalas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estado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>
                <a:solidFill>
                  <a:srgbClr val="FFC000"/>
                </a:solidFill>
              </a:rPr>
              <a:t>y </a:t>
            </a:r>
            <a:r>
              <a:rPr lang="es-MX" sz="3200" dirty="0">
                <a:solidFill>
                  <a:srgbClr val="FFC000"/>
                </a:solidFill>
              </a:rPr>
              <a:t>guárdalas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un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lugar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adecuado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954D-DC02-5395-AA4E-00D99DC94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cap="all" spc="200" dirty="0">
                <a:solidFill>
                  <a:schemeClr val="tx1"/>
                </a:solidFill>
              </a:rPr>
              <a:t>Gracias por </a:t>
            </a:r>
            <a:r>
              <a:rPr lang="en-US" sz="2800" b="1" cap="all" spc="200" dirty="0" err="1">
                <a:solidFill>
                  <a:schemeClr val="tx1"/>
                </a:solidFill>
              </a:rPr>
              <a:t>su</a:t>
            </a:r>
            <a:r>
              <a:rPr lang="en-US" sz="2800" b="1" cap="all" spc="200" dirty="0">
                <a:solidFill>
                  <a:schemeClr val="tx1"/>
                </a:solidFill>
              </a:rPr>
              <a:t> </a:t>
            </a:r>
            <a:r>
              <a:rPr lang="en-US" sz="2800" b="1" cap="all" spc="200" dirty="0" err="1">
                <a:solidFill>
                  <a:schemeClr val="tx1"/>
                </a:solidFill>
              </a:rPr>
              <a:t>atención</a:t>
            </a:r>
            <a:r>
              <a:rPr lang="en-US" sz="2800" b="1" cap="all" spc="2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11470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F0B92-FF02-4E36-890D-F512FD89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77673"/>
            <a:ext cx="5977937" cy="16665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</a:rPr>
              <a:t>Seguro de Accidentes Colectivo  y Seguro de Vida Patrimonial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B7A258-8E14-4465-9E74-1673DC4097F8}"/>
              </a:ext>
            </a:extLst>
          </p:cNvPr>
          <p:cNvSpPr txBox="1"/>
          <p:nvPr/>
        </p:nvSpPr>
        <p:spPr>
          <a:xfrm>
            <a:off x="1097280" y="2331537"/>
            <a:ext cx="5977938" cy="4194990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/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>
                <a:solidFill>
                  <a:srgbClr val="FFFFFF"/>
                </a:solidFill>
              </a:rPr>
              <a:t>Al ser estudiante del IPN, eres </a:t>
            </a:r>
            <a:r>
              <a:rPr lang="es-MX" sz="2400" dirty="0">
                <a:solidFill>
                  <a:srgbClr val="FFFFFF"/>
                </a:solidFill>
              </a:rPr>
              <a:t>beneficiario</a:t>
            </a:r>
            <a:r>
              <a:rPr lang="en-US" sz="2400" dirty="0">
                <a:solidFill>
                  <a:srgbClr val="FFFFFF"/>
                </a:solidFill>
              </a:rPr>
              <a:t> de un Seguro de </a:t>
            </a:r>
            <a:r>
              <a:rPr lang="es-MX" sz="2400" dirty="0">
                <a:solidFill>
                  <a:srgbClr val="FFFFFF"/>
                </a:solidFill>
              </a:rPr>
              <a:t>accidentes</a:t>
            </a:r>
            <a:r>
              <a:rPr lang="en-US" sz="2400" dirty="0">
                <a:solidFill>
                  <a:srgbClr val="FFFFFF"/>
                </a:solidFill>
              </a:rPr>
              <a:t> y un Seguro de </a:t>
            </a:r>
            <a:r>
              <a:rPr lang="en-US" sz="2400" dirty="0" err="1">
                <a:solidFill>
                  <a:srgbClr val="FFFFFF"/>
                </a:solidFill>
              </a:rPr>
              <a:t>vida</a:t>
            </a:r>
            <a:r>
              <a:rPr lang="en-US" sz="2400" dirty="0">
                <a:solidFill>
                  <a:srgbClr val="FFFFFF"/>
                </a:solidFill>
              </a:rPr>
              <a:t> que </a:t>
            </a:r>
            <a:r>
              <a:rPr lang="en-US" sz="2400" dirty="0" err="1">
                <a:solidFill>
                  <a:srgbClr val="FFFFFF"/>
                </a:solidFill>
              </a:rPr>
              <a:t>cubre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toda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tu</a:t>
            </a:r>
            <a:r>
              <a:rPr lang="en-US" sz="2400" dirty="0">
                <a:solidFill>
                  <a:srgbClr val="FFFFFF"/>
                </a:solidFill>
              </a:rPr>
              <a:t> estancia </a:t>
            </a:r>
            <a:r>
              <a:rPr lang="en-US" sz="2400" dirty="0" err="1">
                <a:solidFill>
                  <a:srgbClr val="FFFFFF"/>
                </a:solidFill>
              </a:rPr>
              <a:t>alrededor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tu</a:t>
            </a:r>
            <a:r>
              <a:rPr lang="en-US" sz="2400" dirty="0">
                <a:solidFill>
                  <a:srgbClr val="FFFFFF"/>
                </a:solidFill>
              </a:rPr>
              <a:t> Carrera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la UPIITA 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endParaRPr lang="en-US" sz="2400" dirty="0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>
                <a:solidFill>
                  <a:srgbClr val="FFFFFF"/>
                </a:solidFill>
              </a:rPr>
              <a:t>Para </a:t>
            </a:r>
            <a:r>
              <a:rPr lang="en-US" sz="2400" dirty="0" err="1">
                <a:solidFill>
                  <a:srgbClr val="FFFFFF"/>
                </a:solidFill>
              </a:rPr>
              <a:t>nosotros</a:t>
            </a:r>
            <a:r>
              <a:rPr lang="en-US" sz="2400" dirty="0">
                <a:solidFill>
                  <a:srgbClr val="FFFFFF"/>
                </a:solidFill>
              </a:rPr>
              <a:t>, es </a:t>
            </a:r>
            <a:r>
              <a:rPr lang="en-US" sz="2400" dirty="0" err="1">
                <a:solidFill>
                  <a:srgbClr val="FFFFFF"/>
                </a:solidFill>
              </a:rPr>
              <a:t>importante</a:t>
            </a:r>
            <a:r>
              <a:rPr lang="en-US" sz="2400" dirty="0">
                <a:solidFill>
                  <a:srgbClr val="FFFFFF"/>
                </a:solidFill>
              </a:rPr>
              <a:t> que </a:t>
            </a:r>
            <a:r>
              <a:rPr lang="en-US" sz="2400" dirty="0" err="1">
                <a:solidFill>
                  <a:srgbClr val="FFFFFF"/>
                </a:solidFill>
              </a:rPr>
              <a:t>cuentes</a:t>
            </a:r>
            <a:r>
              <a:rPr lang="en-US" sz="2400" dirty="0">
                <a:solidFill>
                  <a:srgbClr val="FFFFFF"/>
                </a:solidFill>
              </a:rPr>
              <a:t> con </a:t>
            </a:r>
            <a:r>
              <a:rPr lang="en-US" sz="2400" dirty="0" err="1">
                <a:solidFill>
                  <a:srgbClr val="FFFFFF"/>
                </a:solidFill>
              </a:rPr>
              <a:t>tus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pólizas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endParaRPr lang="en-US" sz="2400" dirty="0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sz="3000" b="1" dirty="0">
                <a:solidFill>
                  <a:srgbClr val="FFC000"/>
                </a:solidFill>
              </a:rPr>
              <a:t>CADA SEMESTRE DEBERÁS CORROBORAR QUE TUS PÓLIZAS ESTEN CORRECTAS EN EL DEPARTAMENTO DE SERVICIOS ESTUDIANTILES (</a:t>
            </a:r>
            <a:r>
              <a:rPr lang="es-MX" sz="3000" b="1" dirty="0">
                <a:solidFill>
                  <a:srgbClr val="FFC000"/>
                </a:solidFill>
              </a:rPr>
              <a:t>Recuerda</a:t>
            </a:r>
            <a:r>
              <a:rPr lang="en-US" sz="3000" b="1" dirty="0">
                <a:solidFill>
                  <a:srgbClr val="FFC000"/>
                </a:solidFill>
              </a:rPr>
              <a:t> que es un </a:t>
            </a:r>
            <a:r>
              <a:rPr lang="es-MX" sz="3000" b="1" dirty="0">
                <a:solidFill>
                  <a:srgbClr val="FFC000"/>
                </a:solidFill>
              </a:rPr>
              <a:t>requisito</a:t>
            </a:r>
            <a:r>
              <a:rPr lang="en-US" sz="3000" b="1" dirty="0">
                <a:solidFill>
                  <a:srgbClr val="FFC000"/>
                </a:solidFill>
              </a:rPr>
              <a:t> para </a:t>
            </a:r>
            <a:r>
              <a:rPr lang="en-US" sz="3000" b="1" dirty="0" err="1">
                <a:solidFill>
                  <a:srgbClr val="FFC000"/>
                </a:solidFill>
              </a:rPr>
              <a:t>tú</a:t>
            </a:r>
            <a:r>
              <a:rPr lang="en-US" sz="3000" b="1" dirty="0">
                <a:solidFill>
                  <a:srgbClr val="FFC000"/>
                </a:solidFill>
              </a:rPr>
              <a:t> </a:t>
            </a:r>
            <a:r>
              <a:rPr lang="es-MX" sz="3000" b="1" dirty="0">
                <a:solidFill>
                  <a:srgbClr val="FFC000"/>
                </a:solidFill>
              </a:rPr>
              <a:t>inscripción</a:t>
            </a:r>
            <a:r>
              <a:rPr lang="en-US" sz="3000" b="1" dirty="0">
                <a:solidFill>
                  <a:srgbClr val="FFC000"/>
                </a:solidFill>
              </a:rPr>
              <a:t>)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 descr="Un paraguas negro sobre una alcancía">
            <a:extLst>
              <a:ext uri="{FF2B5EF4-FFF2-40B4-BE49-F238E27FC236}">
                <a16:creationId xmlns:a16="http://schemas.microsoft.com/office/drawing/2014/main" id="{2D4720D2-5CE9-3BAD-36E5-9BE8FAAF6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3" r="24635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3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8BE7D-DDC4-9BA6-35FA-FADB3B3C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Llenado de </a:t>
            </a:r>
            <a:r>
              <a:rPr lang="en-US" sz="4000" dirty="0" err="1">
                <a:solidFill>
                  <a:srgbClr val="FFFFFF"/>
                </a:solidFill>
              </a:rPr>
              <a:t>pólizas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endParaRPr lang="es-MX" sz="4000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20482C9-1BA4-6569-AFE1-41E82E98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294950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Para el </a:t>
            </a:r>
            <a:r>
              <a:rPr lang="en-US" sz="1800" dirty="0" err="1">
                <a:solidFill>
                  <a:srgbClr val="FFFFFF"/>
                </a:solidFill>
              </a:rPr>
              <a:t>correcto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llenado</a:t>
            </a:r>
            <a:r>
              <a:rPr lang="en-US" sz="1800" dirty="0">
                <a:solidFill>
                  <a:srgbClr val="FFFFFF"/>
                </a:solidFill>
              </a:rPr>
              <a:t> de las </a:t>
            </a:r>
            <a:r>
              <a:rPr lang="en-US" sz="1800" dirty="0" err="1">
                <a:solidFill>
                  <a:srgbClr val="FFFFFF"/>
                </a:solidFill>
              </a:rPr>
              <a:t>pólizas</a:t>
            </a:r>
            <a:r>
              <a:rPr lang="en-US" sz="1800" dirty="0">
                <a:solidFill>
                  <a:srgbClr val="FFFFFF"/>
                </a:solidFill>
              </a:rPr>
              <a:t>, se </a:t>
            </a:r>
            <a:r>
              <a:rPr lang="en-US" sz="1800" dirty="0" err="1">
                <a:solidFill>
                  <a:srgbClr val="FFFFFF"/>
                </a:solidFill>
              </a:rPr>
              <a:t>debe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realizar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computadora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desde</a:t>
            </a:r>
            <a:r>
              <a:rPr lang="en-US" sz="1800" dirty="0">
                <a:solidFill>
                  <a:srgbClr val="FFFFFF"/>
                </a:solidFill>
              </a:rPr>
              <a:t> el </a:t>
            </a:r>
            <a:r>
              <a:rPr lang="en-US" sz="1800" dirty="0" err="1">
                <a:solidFill>
                  <a:srgbClr val="FFFFFF"/>
                </a:solidFill>
              </a:rPr>
              <a:t>navegador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desde</a:t>
            </a:r>
            <a:r>
              <a:rPr lang="en-US" sz="1800" dirty="0">
                <a:solidFill>
                  <a:srgbClr val="FFFFFF"/>
                </a:solidFill>
              </a:rPr>
              <a:t> un </a:t>
            </a:r>
            <a:r>
              <a:rPr lang="en-US" sz="2000" b="1" dirty="0">
                <a:solidFill>
                  <a:srgbClr val="FFFFFF"/>
                </a:solidFill>
              </a:rPr>
              <a:t>editor de PDF</a:t>
            </a:r>
            <a:r>
              <a:rPr lang="en-US" sz="1800" dirty="0">
                <a:solidFill>
                  <a:srgbClr val="FFFFFF"/>
                </a:solidFill>
              </a:rPr>
              <a:t>. También es </a:t>
            </a:r>
            <a:r>
              <a:rPr lang="en-US" sz="1800" dirty="0" err="1">
                <a:solidFill>
                  <a:srgbClr val="FFFFFF"/>
                </a:solidFill>
              </a:rPr>
              <a:t>posible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realizarse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por</a:t>
            </a:r>
            <a:r>
              <a:rPr lang="en-US" sz="1800" dirty="0">
                <a:solidFill>
                  <a:srgbClr val="FFFFFF"/>
                </a:solidFill>
              </a:rPr>
              <a:t> medio de </a:t>
            </a:r>
            <a:r>
              <a:rPr lang="en-US" sz="1800" dirty="0" err="1">
                <a:solidFill>
                  <a:srgbClr val="FFFFFF"/>
                </a:solidFill>
              </a:rPr>
              <a:t>tu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celular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desde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navegador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 err="1">
                <a:solidFill>
                  <a:srgbClr val="FFFFFF"/>
                </a:solidFill>
              </a:rPr>
              <a:t>Utiliza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Mayúsculas</a:t>
            </a:r>
            <a:r>
              <a:rPr lang="en-US" sz="1800" dirty="0">
                <a:solidFill>
                  <a:srgbClr val="FFFFFF"/>
                </a:solidFill>
              </a:rPr>
              <a:t> y </a:t>
            </a:r>
            <a:r>
              <a:rPr lang="en-US" sz="1800" dirty="0" err="1">
                <a:solidFill>
                  <a:srgbClr val="FFFFFF"/>
                </a:solidFill>
              </a:rPr>
              <a:t>minúsculas</a:t>
            </a:r>
            <a:r>
              <a:rPr lang="en-US" sz="1800" dirty="0">
                <a:solidFill>
                  <a:srgbClr val="FFFFFF"/>
                </a:solidFill>
              </a:rPr>
              <a:t> para </a:t>
            </a:r>
            <a:r>
              <a:rPr lang="en-US" sz="1800" dirty="0" err="1">
                <a:solidFill>
                  <a:srgbClr val="FFFFFF"/>
                </a:solidFill>
              </a:rPr>
              <a:t>el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llenado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  <a:p>
            <a:r>
              <a:rPr lang="en-US" sz="1800" dirty="0" err="1">
                <a:solidFill>
                  <a:srgbClr val="FFFFFF"/>
                </a:solidFill>
              </a:rPr>
              <a:t>Ejemplo</a:t>
            </a:r>
            <a:r>
              <a:rPr lang="en-US" sz="1800" dirty="0">
                <a:solidFill>
                  <a:srgbClr val="FFFFFF"/>
                </a:solidFill>
              </a:rPr>
              <a:t>: (Ciudad de México)</a:t>
            </a:r>
          </a:p>
        </p:txBody>
      </p:sp>
      <p:pic>
        <p:nvPicPr>
          <p:cNvPr id="1026" name="Picture 2" descr="Laptop y celular de última generación | Foto Premium">
            <a:extLst>
              <a:ext uri="{FF2B5EF4-FFF2-40B4-BE49-F238E27FC236}">
                <a16:creationId xmlns:a16="http://schemas.microsoft.com/office/drawing/2014/main" id="{2B2E8880-8676-7EC1-748D-3B1870237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r="19386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2AC9D3-044A-AC50-B64F-547FF90D9BF0}"/>
              </a:ext>
            </a:extLst>
          </p:cNvPr>
          <p:cNvSpPr txBox="1"/>
          <p:nvPr/>
        </p:nvSpPr>
        <p:spPr>
          <a:xfrm>
            <a:off x="180975" y="21717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s-MX"/>
          </a:p>
        </p:txBody>
      </p:sp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C69C3ACC-5374-4B38-F942-3824A92D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702" y="1266108"/>
            <a:ext cx="5059172" cy="3576479"/>
          </a:xfrm>
          <a:prstGeom prst="rect">
            <a:avLst/>
          </a:prstGeom>
        </p:spPr>
      </p:pic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A2504040-8B52-0D44-739A-40903AB606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508"/>
          <a:stretch/>
        </p:blipFill>
        <p:spPr>
          <a:xfrm>
            <a:off x="10934192" y="2440342"/>
            <a:ext cx="1257808" cy="29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04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690D0-02B6-A2C4-434C-3A2740A0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Descarga de </a:t>
            </a:r>
            <a:r>
              <a:rPr lang="en-US" sz="4800" dirty="0" err="1"/>
              <a:t>pólizas</a:t>
            </a:r>
            <a:r>
              <a:rPr lang="en-US" sz="4800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AB74F8-C38A-6324-892C-8109FF0C9F26}"/>
              </a:ext>
            </a:extLst>
          </p:cNvPr>
          <p:cNvSpPr txBox="1"/>
          <p:nvPr/>
        </p:nvSpPr>
        <p:spPr>
          <a:xfrm>
            <a:off x="642257" y="2407436"/>
            <a:ext cx="3690257" cy="34616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descargar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formatos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pólizas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ingresa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navegador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página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https://www.upiita.ipn.mx/ 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click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icono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servicios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estudiantiles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BF9E30-0824-211F-AE72-7BFF7927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58" y="597985"/>
            <a:ext cx="7157653" cy="5002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87AF126F-5D54-46FB-038D-6301B2E1337A}"/>
              </a:ext>
            </a:extLst>
          </p:cNvPr>
          <p:cNvSpPr/>
          <p:nvPr/>
        </p:nvSpPr>
        <p:spPr>
          <a:xfrm rot="12272625">
            <a:off x="10047901" y="5299349"/>
            <a:ext cx="643812" cy="31724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highlight>
                <a:srgbClr val="FF0000"/>
              </a:highligh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480CC67-0C8B-590C-DB64-9CD36FE06849}"/>
              </a:ext>
            </a:extLst>
          </p:cNvPr>
          <p:cNvSpPr/>
          <p:nvPr/>
        </p:nvSpPr>
        <p:spPr>
          <a:xfrm>
            <a:off x="9486190" y="4842587"/>
            <a:ext cx="531545" cy="752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68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72BF08B-2A96-E7F1-172D-127A96EB7388}"/>
              </a:ext>
            </a:extLst>
          </p:cNvPr>
          <p:cNvSpPr/>
          <p:nvPr/>
        </p:nvSpPr>
        <p:spPr>
          <a:xfrm>
            <a:off x="0" y="4534678"/>
            <a:ext cx="12192000" cy="23233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1FFA38-B2D4-0055-33EA-576E0FBD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</a:rPr>
              <a:t>Descarga de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pólizas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9" name="Marcador de contenido 8" descr="Texto&#10;&#10;Descripción generada automáticamente">
            <a:extLst>
              <a:ext uri="{FF2B5EF4-FFF2-40B4-BE49-F238E27FC236}">
                <a16:creationId xmlns:a16="http://schemas.microsoft.com/office/drawing/2014/main" id="{534FDD19-FF48-A9EA-1BEB-712596181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606" y="643538"/>
            <a:ext cx="10461888" cy="35570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BD8C4EB-39EB-2E61-287E-3C2AAD0386BF}"/>
              </a:ext>
            </a:extLst>
          </p:cNvPr>
          <p:cNvSpPr txBox="1"/>
          <p:nvPr/>
        </p:nvSpPr>
        <p:spPr>
          <a:xfrm>
            <a:off x="6064301" y="4905300"/>
            <a:ext cx="5493699" cy="1554485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/>
          </a:bodyPr>
          <a:lstStyle/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</a:rPr>
              <a:t>Una vez en la </a:t>
            </a:r>
            <a:r>
              <a:rPr lang="en-US" dirty="0" err="1">
                <a:solidFill>
                  <a:srgbClr val="FFFFFF"/>
                </a:solidFill>
              </a:rPr>
              <a:t>sección</a:t>
            </a:r>
            <a:r>
              <a:rPr lang="en-US" dirty="0">
                <a:solidFill>
                  <a:srgbClr val="FFFFFF"/>
                </a:solidFill>
              </a:rPr>
              <a:t> de 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dirty="0" err="1">
                <a:solidFill>
                  <a:srgbClr val="FFFFFF"/>
                </a:solidFill>
              </a:rPr>
              <a:t>Servicios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estudiantiles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desplazate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hacia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b="1" dirty="0" err="1">
                <a:solidFill>
                  <a:srgbClr val="FFFFFF"/>
                </a:solidFill>
              </a:rPr>
              <a:t>abajo</a:t>
            </a:r>
            <a:r>
              <a:rPr lang="en-US" dirty="0">
                <a:solidFill>
                  <a:srgbClr val="FFFFFF"/>
                </a:solidFill>
              </a:rPr>
              <a:t>, en </a:t>
            </a:r>
            <a:r>
              <a:rPr lang="en-US" dirty="0" err="1">
                <a:solidFill>
                  <a:srgbClr val="FFFFFF"/>
                </a:solidFill>
              </a:rPr>
              <a:t>donde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encontrarás</a:t>
            </a:r>
            <a:r>
              <a:rPr lang="en-US" dirty="0">
                <a:solidFill>
                  <a:srgbClr val="FFFFFF"/>
                </a:solidFill>
              </a:rPr>
              <a:t> ambos </a:t>
            </a:r>
            <a:r>
              <a:rPr lang="en-US" dirty="0" err="1">
                <a:solidFill>
                  <a:srgbClr val="FFFFFF"/>
                </a:solidFill>
              </a:rPr>
              <a:t>formatos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</a:rPr>
              <a:t>de </a:t>
            </a:r>
            <a:r>
              <a:rPr lang="en-US" dirty="0" err="1">
                <a:solidFill>
                  <a:srgbClr val="FFFFFF"/>
                </a:solidFill>
              </a:rPr>
              <a:t>pólizas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9A786EA-AFF6-DB8E-8C55-A5EF5857FD8C}"/>
              </a:ext>
            </a:extLst>
          </p:cNvPr>
          <p:cNvSpPr/>
          <p:nvPr/>
        </p:nvSpPr>
        <p:spPr>
          <a:xfrm>
            <a:off x="3116424" y="3429000"/>
            <a:ext cx="6550090" cy="7276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97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999A92C-B7AD-784D-F036-19D2D8161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830" y="1396978"/>
            <a:ext cx="9066339" cy="5264903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464683-A738-327F-4162-15670DA589D8}"/>
              </a:ext>
            </a:extLst>
          </p:cNvPr>
          <p:cNvSpPr/>
          <p:nvPr/>
        </p:nvSpPr>
        <p:spPr>
          <a:xfrm>
            <a:off x="0" y="135005"/>
            <a:ext cx="12192000" cy="10357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BF2923-CADA-BC2B-2972-E75450B0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96119"/>
            <a:ext cx="10515600" cy="8974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Seguro de vida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A3938-CE25-8367-7E1C-2C1AB9C9F8D5}"/>
              </a:ext>
            </a:extLst>
          </p:cNvPr>
          <p:cNvSpPr/>
          <p:nvPr/>
        </p:nvSpPr>
        <p:spPr>
          <a:xfrm>
            <a:off x="6193789" y="1823402"/>
            <a:ext cx="4545745" cy="6324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3D6B82F-AC15-9EEF-C36D-EEF4D41AEA19}"/>
              </a:ext>
            </a:extLst>
          </p:cNvPr>
          <p:cNvSpPr/>
          <p:nvPr/>
        </p:nvSpPr>
        <p:spPr>
          <a:xfrm>
            <a:off x="2369994" y="3556635"/>
            <a:ext cx="1375338" cy="2261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96FA65A-0567-2F6A-4078-D46CC4FA58E8}"/>
              </a:ext>
            </a:extLst>
          </p:cNvPr>
          <p:cNvSpPr/>
          <p:nvPr/>
        </p:nvSpPr>
        <p:spPr>
          <a:xfrm>
            <a:off x="1968035" y="5640400"/>
            <a:ext cx="4936615" cy="762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Colocar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unicamente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beneficiaros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mayores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de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edad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. </a:t>
            </a:r>
            <a:b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Nombres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empezando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por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apellidos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Llenar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desde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s-MX" sz="1200" dirty="0">
                <a:solidFill>
                  <a:schemeClr val="tx1"/>
                </a:solidFill>
                <a:highlight>
                  <a:srgbClr val="FFFF00"/>
                </a:highlight>
              </a:rPr>
              <a:t>primer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s-MX" sz="1200" dirty="0">
                <a:solidFill>
                  <a:schemeClr val="tx1"/>
                </a:solidFill>
                <a:highlight>
                  <a:srgbClr val="FFFF00"/>
                </a:highlight>
              </a:rPr>
              <a:t>renglón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s-MX" sz="1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3E54F85-6AD1-A4CB-3BE4-45F6E185B1C5}"/>
              </a:ext>
            </a:extLst>
          </p:cNvPr>
          <p:cNvSpPr/>
          <p:nvPr/>
        </p:nvSpPr>
        <p:spPr>
          <a:xfrm>
            <a:off x="6946757" y="5638635"/>
            <a:ext cx="1613814" cy="757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highlight>
                  <a:srgbClr val="FFFF00"/>
                </a:highlight>
              </a:rPr>
              <a:t>Únicamente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 con relacion  directa </a:t>
            </a:r>
            <a:endParaRPr lang="es-MX" sz="12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EC5FA6B-FBE6-E915-1823-382699B75D74}"/>
              </a:ext>
            </a:extLst>
          </p:cNvPr>
          <p:cNvSpPr/>
          <p:nvPr/>
        </p:nvSpPr>
        <p:spPr>
          <a:xfrm>
            <a:off x="8560571" y="5639405"/>
            <a:ext cx="2303078" cy="7539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Colocar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únicamente</a:t>
            </a:r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porcentajes</a:t>
            </a:r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enteros</a:t>
            </a:r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 sin </a:t>
            </a:r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décimales</a:t>
            </a:r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 y con </a:t>
            </a:r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signo</a:t>
            </a:r>
            <a:r>
              <a:rPr 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 de </a:t>
            </a:r>
            <a:r>
              <a:rPr 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porcentaje</a:t>
            </a:r>
            <a:endParaRPr lang="es-MX" sz="1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638341-F5D4-2AB0-15D4-50BD97AEFA96}"/>
              </a:ext>
            </a:extLst>
          </p:cNvPr>
          <p:cNvSpPr txBox="1"/>
          <p:nvPr/>
        </p:nvSpPr>
        <p:spPr>
          <a:xfrm>
            <a:off x="6851650" y="2182964"/>
            <a:ext cx="46697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highlight>
                  <a:srgbClr val="FFFF00"/>
                </a:highlight>
              </a:rPr>
              <a:t>Verifica</a:t>
            </a:r>
            <a:r>
              <a:rPr lang="en-US" sz="1050" dirty="0">
                <a:highlight>
                  <a:srgbClr val="FFFF00"/>
                </a:highlight>
              </a:rPr>
              <a:t> que </a:t>
            </a:r>
            <a:r>
              <a:rPr lang="en-US" sz="1050" dirty="0" err="1">
                <a:highlight>
                  <a:srgbClr val="FFFF00"/>
                </a:highlight>
              </a:rPr>
              <a:t>en</a:t>
            </a:r>
            <a:r>
              <a:rPr lang="en-US" sz="1050" dirty="0">
                <a:highlight>
                  <a:srgbClr val="FFFF00"/>
                </a:highlight>
              </a:rPr>
              <a:t> la </a:t>
            </a:r>
            <a:r>
              <a:rPr lang="en-US" sz="1050" dirty="0" err="1">
                <a:highlight>
                  <a:srgbClr val="FFFF00"/>
                </a:highlight>
              </a:rPr>
              <a:t>casilla</a:t>
            </a:r>
            <a:r>
              <a:rPr lang="en-US" sz="1050" dirty="0">
                <a:highlight>
                  <a:srgbClr val="FFFF00"/>
                </a:highlight>
              </a:rPr>
              <a:t>, </a:t>
            </a:r>
            <a:r>
              <a:rPr lang="en-US" sz="1050" dirty="0" err="1">
                <a:highlight>
                  <a:srgbClr val="FFFF00"/>
                </a:highlight>
              </a:rPr>
              <a:t>el</a:t>
            </a:r>
            <a:r>
              <a:rPr lang="en-US" sz="1050" dirty="0">
                <a:highlight>
                  <a:srgbClr val="FFFF00"/>
                </a:highlight>
              </a:rPr>
              <a:t> </a:t>
            </a:r>
            <a:r>
              <a:rPr lang="en-US" sz="1050" dirty="0" err="1">
                <a:highlight>
                  <a:srgbClr val="FFFF00"/>
                </a:highlight>
              </a:rPr>
              <a:t>numero</a:t>
            </a:r>
            <a:r>
              <a:rPr lang="en-US" sz="1050" dirty="0">
                <a:highlight>
                  <a:srgbClr val="FFFF00"/>
                </a:highlight>
              </a:rPr>
              <a:t> de </a:t>
            </a:r>
            <a:r>
              <a:rPr lang="en-US" sz="1050" dirty="0" err="1">
                <a:highlight>
                  <a:srgbClr val="FFFF00"/>
                </a:highlight>
              </a:rPr>
              <a:t>póliza</a:t>
            </a:r>
            <a:r>
              <a:rPr lang="en-US" sz="1050" dirty="0">
                <a:highlight>
                  <a:srgbClr val="FFFF00"/>
                </a:highlight>
              </a:rPr>
              <a:t> se </a:t>
            </a:r>
            <a:r>
              <a:rPr lang="en-US" sz="1050" dirty="0" err="1">
                <a:highlight>
                  <a:srgbClr val="FFFF00"/>
                </a:highlight>
              </a:rPr>
              <a:t>encuentre</a:t>
            </a:r>
            <a:r>
              <a:rPr lang="en-US" sz="1050" dirty="0">
                <a:highlight>
                  <a:srgbClr val="FFFF00"/>
                </a:highlight>
              </a:rPr>
              <a:t> </a:t>
            </a:r>
            <a:r>
              <a:rPr lang="en-US" sz="1050" dirty="0" err="1">
                <a:highlight>
                  <a:srgbClr val="FFFF00"/>
                </a:highlight>
              </a:rPr>
              <a:t>vacio</a:t>
            </a:r>
            <a:r>
              <a:rPr lang="en-US" sz="105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89C07A0-39FE-F0C7-AF80-8369075512B1}"/>
              </a:ext>
            </a:extLst>
          </p:cNvPr>
          <p:cNvSpPr txBox="1"/>
          <p:nvPr/>
        </p:nvSpPr>
        <p:spPr>
          <a:xfrm>
            <a:off x="2923540" y="3248858"/>
            <a:ext cx="5842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Indica </a:t>
            </a:r>
            <a:r>
              <a:rPr lang="en-US" sz="1400" dirty="0" err="1"/>
              <a:t>tú</a:t>
            </a:r>
            <a:r>
              <a:rPr lang="en-US" sz="1400" dirty="0"/>
              <a:t> nombre empezando por apellidos </a:t>
            </a:r>
            <a:endParaRPr lang="es-MX" sz="14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7664FB0-0901-618E-A453-B65CD847A7DE}"/>
              </a:ext>
            </a:extLst>
          </p:cNvPr>
          <p:cNvSpPr txBox="1"/>
          <p:nvPr/>
        </p:nvSpPr>
        <p:spPr>
          <a:xfrm>
            <a:off x="235084" y="2782669"/>
            <a:ext cx="1327745" cy="1107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En </a:t>
            </a:r>
            <a:r>
              <a:rPr lang="en-US" sz="1100" dirty="0" err="1">
                <a:solidFill>
                  <a:schemeClr val="tx1"/>
                </a:solidFill>
              </a:rPr>
              <a:t>caso</a:t>
            </a:r>
            <a:r>
              <a:rPr lang="en-US" sz="1100" dirty="0">
                <a:solidFill>
                  <a:schemeClr val="tx1"/>
                </a:solidFill>
              </a:rPr>
              <a:t> de </a:t>
            </a:r>
            <a:r>
              <a:rPr lang="en-US" sz="1100" dirty="0"/>
              <a:t>no </a:t>
            </a:r>
            <a:r>
              <a:rPr lang="en-US" sz="1100" dirty="0" err="1"/>
              <a:t>contar</a:t>
            </a:r>
            <a:r>
              <a:rPr lang="en-US" sz="1100" dirty="0"/>
              <a:t> con RFC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b="1" dirty="0">
                <a:solidFill>
                  <a:schemeClr val="tx1"/>
                </a:solidFill>
              </a:rPr>
              <a:t>coloca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los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primeros</a:t>
            </a:r>
            <a:r>
              <a:rPr lang="en-US" sz="1100" b="1" dirty="0">
                <a:solidFill>
                  <a:schemeClr val="tx1"/>
                </a:solidFill>
              </a:rPr>
              <a:t> 10 </a:t>
            </a:r>
            <a:r>
              <a:rPr lang="en-US" sz="1100" dirty="0" err="1">
                <a:solidFill>
                  <a:schemeClr val="tx1"/>
                </a:solidFill>
              </a:rPr>
              <a:t>dígitos</a:t>
            </a:r>
            <a:r>
              <a:rPr lang="en-US" sz="1100" dirty="0">
                <a:solidFill>
                  <a:schemeClr val="tx1"/>
                </a:solidFill>
              </a:rPr>
              <a:t> de </a:t>
            </a:r>
            <a:r>
              <a:rPr lang="en-US" sz="1100" dirty="0" err="1">
                <a:solidFill>
                  <a:schemeClr val="tx1"/>
                </a:solidFill>
              </a:rPr>
              <a:t>tu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s-ES" sz="1100" b="1" dirty="0">
                <a:solidFill>
                  <a:schemeClr val="tx1"/>
                </a:solidFill>
              </a:rPr>
              <a:t>CURP</a:t>
            </a:r>
            <a:endParaRPr lang="es-MX" sz="1100" b="1" dirty="0">
              <a:solidFill>
                <a:schemeClr val="tx1"/>
              </a:solidFill>
            </a:endParaRP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16336E7-B142-9475-7517-C72CB3379DAD}"/>
              </a:ext>
            </a:extLst>
          </p:cNvPr>
          <p:cNvCxnSpPr>
            <a:cxnSpLocks/>
          </p:cNvCxnSpPr>
          <p:nvPr/>
        </p:nvCxnSpPr>
        <p:spPr>
          <a:xfrm>
            <a:off x="1562830" y="3330461"/>
            <a:ext cx="807164" cy="339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62690966-91A7-5BBA-A723-316E324D8390}"/>
              </a:ext>
            </a:extLst>
          </p:cNvPr>
          <p:cNvSpPr txBox="1"/>
          <p:nvPr/>
        </p:nvSpPr>
        <p:spPr>
          <a:xfrm>
            <a:off x="5022063" y="3552086"/>
            <a:ext cx="282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 </a:t>
            </a:r>
            <a:r>
              <a:rPr lang="en-US" sz="1200" dirty="0" err="1"/>
              <a:t>formato</a:t>
            </a:r>
            <a:r>
              <a:rPr lang="en-US" sz="1200" dirty="0"/>
              <a:t> DD/MM/AAAA</a:t>
            </a:r>
            <a:endParaRPr lang="es-MX" sz="1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431442A-1624-E4E7-D247-0706EB69772D}"/>
              </a:ext>
            </a:extLst>
          </p:cNvPr>
          <p:cNvSpPr txBox="1"/>
          <p:nvPr/>
        </p:nvSpPr>
        <p:spPr>
          <a:xfrm>
            <a:off x="7487747" y="3541230"/>
            <a:ext cx="39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Indica </a:t>
            </a:r>
            <a:r>
              <a:rPr lang="en-US" sz="1400" dirty="0" err="1"/>
              <a:t>tu</a:t>
            </a:r>
            <a:r>
              <a:rPr lang="en-US" sz="1400" dirty="0"/>
              <a:t> CURP</a:t>
            </a:r>
            <a:endParaRPr lang="es-MX" sz="14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55ED0EC-52E9-297B-8CDD-0728139733BD}"/>
              </a:ext>
            </a:extLst>
          </p:cNvPr>
          <p:cNvSpPr txBox="1"/>
          <p:nvPr/>
        </p:nvSpPr>
        <p:spPr>
          <a:xfrm>
            <a:off x="3104437" y="3807604"/>
            <a:ext cx="255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Correo</a:t>
            </a:r>
            <a:r>
              <a:rPr lang="en-US" sz="1400" dirty="0"/>
              <a:t> de un familiar	</a:t>
            </a:r>
            <a:endParaRPr lang="es-MX" sz="14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051CC00-6072-F9BE-70AB-C2B82AE053EC}"/>
              </a:ext>
            </a:extLst>
          </p:cNvPr>
          <p:cNvSpPr txBox="1"/>
          <p:nvPr/>
        </p:nvSpPr>
        <p:spPr>
          <a:xfrm>
            <a:off x="6439975" y="3792634"/>
            <a:ext cx="255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Telefono</a:t>
            </a:r>
            <a:r>
              <a:rPr lang="en-US" sz="1400" dirty="0"/>
              <a:t> de un familiar	</a:t>
            </a:r>
            <a:endParaRPr lang="es-MX" sz="14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C206D5B-1866-47DD-5AB5-1D9F28A54992}"/>
              </a:ext>
            </a:extLst>
          </p:cNvPr>
          <p:cNvSpPr txBox="1"/>
          <p:nvPr/>
        </p:nvSpPr>
        <p:spPr>
          <a:xfrm>
            <a:off x="3240618" y="4146135"/>
            <a:ext cx="3155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Indicar</a:t>
            </a:r>
            <a:r>
              <a:rPr lang="en-US" sz="1400" dirty="0"/>
              <a:t> </a:t>
            </a:r>
            <a:r>
              <a:rPr lang="en-US" sz="1400" dirty="0" err="1"/>
              <a:t>dirección</a:t>
            </a:r>
            <a:r>
              <a:rPr lang="en-US" sz="1400" dirty="0"/>
              <a:t> </a:t>
            </a:r>
            <a:r>
              <a:rPr lang="en-US" sz="1400" dirty="0" err="1"/>
              <a:t>completa</a:t>
            </a:r>
            <a:endParaRPr lang="es-MX" sz="14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9C9CDAB-3653-C9D4-3E41-81D209A05D26}"/>
              </a:ext>
            </a:extLst>
          </p:cNvPr>
          <p:cNvSpPr txBox="1"/>
          <p:nvPr/>
        </p:nvSpPr>
        <p:spPr>
          <a:xfrm>
            <a:off x="2680441" y="4534661"/>
            <a:ext cx="2564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Sin </a:t>
            </a:r>
            <a:r>
              <a:rPr lang="en-US" sz="1400" dirty="0" err="1"/>
              <a:t>abreviaturas</a:t>
            </a:r>
            <a:r>
              <a:rPr lang="en-US" sz="1400" dirty="0"/>
              <a:t> 	</a:t>
            </a:r>
            <a:endParaRPr lang="es-MX" sz="14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45DDBCD-BF45-1C90-BC93-2BEA6F8FAED5}"/>
              </a:ext>
            </a:extLst>
          </p:cNvPr>
          <p:cNvSpPr txBox="1"/>
          <p:nvPr/>
        </p:nvSpPr>
        <p:spPr>
          <a:xfrm>
            <a:off x="8689903" y="4562076"/>
            <a:ext cx="15442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Indicar</a:t>
            </a:r>
            <a:r>
              <a:rPr lang="en-US" sz="1100" dirty="0"/>
              <a:t> </a:t>
            </a:r>
            <a:r>
              <a:rPr lang="en-US" sz="1100" dirty="0" err="1"/>
              <a:t>completo</a:t>
            </a:r>
            <a:r>
              <a:rPr lang="en-US" sz="1400" dirty="0"/>
              <a:t>	</a:t>
            </a:r>
            <a:endParaRPr lang="es-MX" sz="14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E7D17C7-3E50-47DD-CA60-986DCBD951FD}"/>
              </a:ext>
            </a:extLst>
          </p:cNvPr>
          <p:cNvSpPr txBox="1"/>
          <p:nvPr/>
        </p:nvSpPr>
        <p:spPr>
          <a:xfrm>
            <a:off x="6166320" y="4555814"/>
            <a:ext cx="197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Sin </a:t>
            </a:r>
            <a:r>
              <a:rPr lang="en-US" sz="1400" dirty="0" err="1"/>
              <a:t>abreviaturas</a:t>
            </a:r>
            <a:r>
              <a:rPr lang="en-US" sz="1400" dirty="0"/>
              <a:t> 	</a:t>
            </a:r>
            <a:endParaRPr lang="es-MX" sz="1400" dirty="0"/>
          </a:p>
        </p:txBody>
      </p:sp>
      <p:sp>
        <p:nvSpPr>
          <p:cNvPr id="37" name="Cerrar llave 36">
            <a:extLst>
              <a:ext uri="{FF2B5EF4-FFF2-40B4-BE49-F238E27FC236}">
                <a16:creationId xmlns:a16="http://schemas.microsoft.com/office/drawing/2014/main" id="{4B279FBA-E359-46A5-C98B-539D6EDC7C5F}"/>
              </a:ext>
            </a:extLst>
          </p:cNvPr>
          <p:cNvSpPr/>
          <p:nvPr/>
        </p:nvSpPr>
        <p:spPr>
          <a:xfrm>
            <a:off x="10195979" y="3088440"/>
            <a:ext cx="448141" cy="1842549"/>
          </a:xfrm>
          <a:prstGeom prst="rightBrac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3925D15-C515-00A3-6E64-EB7F477C8FB6}"/>
              </a:ext>
            </a:extLst>
          </p:cNvPr>
          <p:cNvSpPr txBox="1"/>
          <p:nvPr/>
        </p:nvSpPr>
        <p:spPr>
          <a:xfrm>
            <a:off x="10537096" y="3638746"/>
            <a:ext cx="1698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Llenar correctamente está sección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E5B81DA-FE3A-34A9-4401-439DB5114B56}"/>
              </a:ext>
            </a:extLst>
          </p:cNvPr>
          <p:cNvSpPr txBox="1"/>
          <p:nvPr/>
        </p:nvSpPr>
        <p:spPr>
          <a:xfrm>
            <a:off x="7111254" y="4150576"/>
            <a:ext cx="288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Sin </a:t>
            </a:r>
            <a:r>
              <a:rPr lang="en-US" sz="1400" dirty="0" err="1"/>
              <a:t>abreviaturas</a:t>
            </a:r>
            <a:r>
              <a:rPr lang="en-US" sz="1400" dirty="0"/>
              <a:t> 	</a:t>
            </a:r>
            <a:endParaRPr lang="es-MX" sz="1400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E512875-9B9B-A077-0B16-A938CAAE48EE}"/>
              </a:ext>
            </a:extLst>
          </p:cNvPr>
          <p:cNvSpPr txBox="1"/>
          <p:nvPr/>
        </p:nvSpPr>
        <p:spPr>
          <a:xfrm>
            <a:off x="6608089" y="690346"/>
            <a:ext cx="558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Nota: </a:t>
            </a:r>
            <a:r>
              <a:rPr lang="en-US" b="1" dirty="0" err="1">
                <a:solidFill>
                  <a:schemeClr val="accent2"/>
                </a:solidFill>
              </a:rPr>
              <a:t>Llenar</a:t>
            </a:r>
            <a:r>
              <a:rPr lang="en-US" b="1" dirty="0">
                <a:solidFill>
                  <a:schemeClr val="accent2"/>
                </a:solidFill>
              </a:rPr>
              <a:t> a </a:t>
            </a:r>
            <a:r>
              <a:rPr lang="en-US" b="1" dirty="0" err="1">
                <a:solidFill>
                  <a:schemeClr val="accent2"/>
                </a:solidFill>
              </a:rPr>
              <a:t>computadora</a:t>
            </a:r>
            <a:r>
              <a:rPr lang="en-US" b="1" dirty="0">
                <a:solidFill>
                  <a:schemeClr val="accent2"/>
                </a:solidFill>
              </a:rPr>
              <a:t> las </a:t>
            </a:r>
            <a:r>
              <a:rPr lang="en-US" b="1" dirty="0" err="1">
                <a:solidFill>
                  <a:schemeClr val="accent2"/>
                </a:solidFill>
              </a:rPr>
              <a:t>pólizas</a:t>
            </a:r>
            <a:endParaRPr lang="es-MX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164C0B8-BF94-D39F-FCD2-41CEB479D856}"/>
              </a:ext>
            </a:extLst>
          </p:cNvPr>
          <p:cNvSpPr/>
          <p:nvPr/>
        </p:nvSpPr>
        <p:spPr>
          <a:xfrm>
            <a:off x="0" y="223832"/>
            <a:ext cx="12192000" cy="10357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D4D226-5ADC-0E58-46BC-AD6D6014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506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Seguro de vida </a:t>
            </a:r>
            <a:endParaRPr lang="es-MX" dirty="0">
              <a:solidFill>
                <a:srgbClr val="FFFFFF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98DCA0A-A0D5-E6BA-467A-62A3DC1DD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00925"/>
            <a:ext cx="10515599" cy="4035332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A071EE4-721B-FD1E-3008-9D99D1E36263}"/>
              </a:ext>
            </a:extLst>
          </p:cNvPr>
          <p:cNvSpPr/>
          <p:nvPr/>
        </p:nvSpPr>
        <p:spPr>
          <a:xfrm>
            <a:off x="1362963" y="4125151"/>
            <a:ext cx="2760150" cy="727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Colocar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lugar</a:t>
            </a:r>
            <a:r>
              <a:rPr lang="en-US" sz="1400" dirty="0" smtClean="0">
                <a:solidFill>
                  <a:schemeClr val="tx1"/>
                </a:solidFill>
              </a:rPr>
              <a:t> y </a:t>
            </a:r>
            <a:r>
              <a:rPr lang="en-US" sz="1400" dirty="0" err="1" smtClean="0">
                <a:solidFill>
                  <a:schemeClr val="tx1"/>
                </a:solidFill>
              </a:rPr>
              <a:t>fecha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como</a:t>
            </a:r>
            <a:r>
              <a:rPr lang="en-US" sz="1400" dirty="0" smtClean="0">
                <a:solidFill>
                  <a:schemeClr val="tx1"/>
                </a:solidFill>
              </a:rPr>
              <a:t> se </a:t>
            </a:r>
            <a:r>
              <a:rPr lang="en-US" sz="1400" dirty="0" err="1" smtClean="0">
                <a:solidFill>
                  <a:schemeClr val="tx1"/>
                </a:solidFill>
              </a:rPr>
              <a:t>muestra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CDMX, </a:t>
            </a:r>
            <a:r>
              <a:rPr lang="en-US" sz="1400" b="1" dirty="0">
                <a:solidFill>
                  <a:schemeClr val="tx1"/>
                </a:solidFill>
              </a:rPr>
              <a:t>DD/MM/AAAA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4EBF3E7-D0C6-A74D-7475-D01AE526D550}"/>
              </a:ext>
            </a:extLst>
          </p:cNvPr>
          <p:cNvSpPr/>
          <p:nvPr/>
        </p:nvSpPr>
        <p:spPr>
          <a:xfrm>
            <a:off x="4338113" y="4124132"/>
            <a:ext cx="2606972" cy="727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El sello se coloca en la </a:t>
            </a:r>
            <a:r>
              <a:rPr lang="en-US" sz="1400" dirty="0" err="1">
                <a:solidFill>
                  <a:schemeClr val="tx1"/>
                </a:solidFill>
              </a:rPr>
              <a:t>unidad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académica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CC88E2E-6509-F20F-3DEA-B4D5BF5DB060}"/>
              </a:ext>
            </a:extLst>
          </p:cNvPr>
          <p:cNvSpPr/>
          <p:nvPr/>
        </p:nvSpPr>
        <p:spPr>
          <a:xfrm>
            <a:off x="7737273" y="4124132"/>
            <a:ext cx="3299011" cy="727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Colocar </a:t>
            </a:r>
            <a:r>
              <a:rPr lang="en-US" sz="1600" b="1" dirty="0" err="1">
                <a:solidFill>
                  <a:schemeClr val="tx1"/>
                </a:solidFill>
              </a:rPr>
              <a:t>nombre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completo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empezando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por apellidos</a:t>
            </a:r>
            <a:r>
              <a:rPr lang="en-US" sz="1400" dirty="0">
                <a:solidFill>
                  <a:schemeClr val="tx1"/>
                </a:solidFill>
              </a:rPr>
              <a:t>, y </a:t>
            </a:r>
            <a:r>
              <a:rPr lang="en-US" sz="1400" dirty="0" err="1">
                <a:solidFill>
                  <a:schemeClr val="tx1"/>
                </a:solidFill>
              </a:rPr>
              <a:t>firmar</a:t>
            </a:r>
            <a:r>
              <a:rPr lang="en-US" sz="1400" dirty="0">
                <a:solidFill>
                  <a:schemeClr val="tx1"/>
                </a:solidFill>
              </a:rPr>
              <a:t> con </a:t>
            </a:r>
            <a:r>
              <a:rPr lang="en-US" sz="1600" b="1" dirty="0" err="1">
                <a:solidFill>
                  <a:schemeClr val="tx1"/>
                </a:solidFill>
              </a:rPr>
              <a:t>tinta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azul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6DDFF5-3085-905A-7C5D-6CC8DA2FC8DF}"/>
              </a:ext>
            </a:extLst>
          </p:cNvPr>
          <p:cNvSpPr txBox="1"/>
          <p:nvPr/>
        </p:nvSpPr>
        <p:spPr>
          <a:xfrm>
            <a:off x="6608089" y="812379"/>
            <a:ext cx="558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Nota: </a:t>
            </a:r>
            <a:r>
              <a:rPr lang="en-US" b="1" dirty="0" err="1">
                <a:solidFill>
                  <a:schemeClr val="accent2"/>
                </a:solidFill>
              </a:rPr>
              <a:t>Llenar</a:t>
            </a:r>
            <a:r>
              <a:rPr lang="en-US" b="1" dirty="0">
                <a:solidFill>
                  <a:schemeClr val="accent2"/>
                </a:solidFill>
              </a:rPr>
              <a:t> a </a:t>
            </a:r>
            <a:r>
              <a:rPr lang="en-US" b="1" dirty="0" err="1">
                <a:solidFill>
                  <a:schemeClr val="accent2"/>
                </a:solidFill>
              </a:rPr>
              <a:t>computadora</a:t>
            </a:r>
            <a:r>
              <a:rPr lang="en-US" b="1" dirty="0">
                <a:solidFill>
                  <a:schemeClr val="accent2"/>
                </a:solidFill>
              </a:rPr>
              <a:t> las </a:t>
            </a:r>
            <a:r>
              <a:rPr lang="en-US" b="1" dirty="0" err="1">
                <a:solidFill>
                  <a:schemeClr val="accent2"/>
                </a:solidFill>
              </a:rPr>
              <a:t>pólizas</a:t>
            </a:r>
            <a:endParaRPr lang="es-MX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8879D0E-A36C-1BA4-E14A-53158B00F30B}"/>
              </a:ext>
            </a:extLst>
          </p:cNvPr>
          <p:cNvSpPr/>
          <p:nvPr/>
        </p:nvSpPr>
        <p:spPr>
          <a:xfrm>
            <a:off x="0" y="144573"/>
            <a:ext cx="12192000" cy="10357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AE3F6A-38BF-66F4-1FA2-A3A947E5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961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Ejemplo de Seguro </a:t>
            </a:r>
            <a:r>
              <a:rPr lang="en-US" dirty="0"/>
              <a:t>de vida </a:t>
            </a: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14978A-262C-79C6-AC81-C49C75690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11" y="1470136"/>
            <a:ext cx="11105132" cy="4655462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570C2D2-25B9-210C-2960-7C56CB51B4CC}"/>
              </a:ext>
            </a:extLst>
          </p:cNvPr>
          <p:cNvSpPr txBox="1"/>
          <p:nvPr/>
        </p:nvSpPr>
        <p:spPr>
          <a:xfrm>
            <a:off x="2332645" y="3727829"/>
            <a:ext cx="3125763" cy="2769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pedroparker@gmail.com</a:t>
            </a:r>
          </a:p>
        </p:txBody>
      </p:sp>
    </p:spTree>
    <p:extLst>
      <p:ext uri="{BB962C8B-B14F-4D97-AF65-F5344CB8AC3E}">
        <p14:creationId xmlns:p14="http://schemas.microsoft.com/office/powerpoint/2010/main" val="27957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6CCD648-DD5E-6ED3-5BA9-7F341A8CA31F}"/>
              </a:ext>
            </a:extLst>
          </p:cNvPr>
          <p:cNvSpPr/>
          <p:nvPr/>
        </p:nvSpPr>
        <p:spPr>
          <a:xfrm>
            <a:off x="0" y="244452"/>
            <a:ext cx="12192000" cy="10357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4E7493-CDF0-D7D5-9D4D-10BFE5B9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4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Ejemplo de Seguro de vida</a:t>
            </a:r>
            <a:endParaRPr lang="es-MX" dirty="0">
              <a:solidFill>
                <a:srgbClr val="FFFFFF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5E54B9-F299-0BCA-5101-17A607B23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045" y="1348183"/>
            <a:ext cx="9125285" cy="4944736"/>
          </a:xfrm>
        </p:spPr>
      </p:pic>
    </p:spTree>
    <p:extLst>
      <p:ext uri="{BB962C8B-B14F-4D97-AF65-F5344CB8AC3E}">
        <p14:creationId xmlns:p14="http://schemas.microsoft.com/office/powerpoint/2010/main" val="1945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663</Words>
  <Application>Microsoft Office PowerPoint</Application>
  <PresentationFormat>Panorámica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Tema de Office</vt:lpstr>
      <vt:lpstr>Llenado de Pólizas de Seguro de Vida y Seguro de Accidentes </vt:lpstr>
      <vt:lpstr>Seguro de Accidentes Colectivo  y Seguro de Vida Patrimonial </vt:lpstr>
      <vt:lpstr>Llenado de pólizas </vt:lpstr>
      <vt:lpstr>Descarga de pólizas </vt:lpstr>
      <vt:lpstr>Descarga de  pólizas </vt:lpstr>
      <vt:lpstr>Seguro de vida </vt:lpstr>
      <vt:lpstr>Seguro de vida </vt:lpstr>
      <vt:lpstr>Ejemplo de Seguro de vida </vt:lpstr>
      <vt:lpstr>Ejemplo de Seguro de vida</vt:lpstr>
      <vt:lpstr>Seguro de accidentes colectivo </vt:lpstr>
      <vt:lpstr>Seguro de accidentes colectivo</vt:lpstr>
      <vt:lpstr>Seguro de accidentes colectivo </vt:lpstr>
      <vt:lpstr>Ejemplo Seguro de accidentes colectivo </vt:lpstr>
      <vt:lpstr>Presentación de PowerPoint</vt:lpstr>
      <vt:lpstr>Ejemplo seguro de accidentes colectivo </vt:lpstr>
      <vt:lpstr>Firma de pólizas </vt:lpstr>
      <vt:lpstr>Recuerda llenar correctamente tus pólizas, así como entregarlas en el departamento de Servicios Estudiantiles en tiempo y forma.  Consérvalas en buen estado y guárdalas en un lugar adecuado.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Llenado de Polizas de Seguro de vida y Seguro de accidentes</dc:title>
  <dc:creator>Angel Erubiel Sanchez Coronado</dc:creator>
  <cp:lastModifiedBy>Servicio Social</cp:lastModifiedBy>
  <cp:revision>24</cp:revision>
  <dcterms:created xsi:type="dcterms:W3CDTF">2024-01-25T17:30:20Z</dcterms:created>
  <dcterms:modified xsi:type="dcterms:W3CDTF">2025-02-24T16:48:40Z</dcterms:modified>
  <cp:contentStatus/>
</cp:coreProperties>
</file>